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6"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Roboto Black" panose="02000000000000000000" pitchFamily="2" charset="0"/>
      <p:bold r:id="rId11"/>
      <p:boldItalic r:id="rId12"/>
    </p:embeddedFont>
    <p:embeddedFont>
      <p:font typeface="Roboto Condensed" panose="02000000000000000000" pitchFamily="2" charset="0"/>
      <p:regular r:id="rId13"/>
      <p:bold r:id="rId14"/>
      <p:italic r:id="rId15"/>
      <p:boldItalic r:id="rId16"/>
    </p:embeddedFont>
    <p:embeddedFont>
      <p:font typeface="メイリオ" panose="020B0604030504040204" pitchFamily="50" charset="-128"/>
      <p:regular r:id="rId17"/>
      <p:bold r:id="rId18"/>
      <p:italic r:id="rId19"/>
      <p:boldItalic r:id="rId20"/>
    </p:embeddedFont>
    <p:embeddedFont>
      <p:font typeface="游ゴシック" panose="020B0400000000000000" pitchFamily="50" charset="-12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44546A"/>
    <a:srgbClr val="FF0000"/>
    <a:srgbClr val="FF8989"/>
    <a:srgbClr val="214990"/>
    <a:srgbClr val="E1F3F7"/>
    <a:srgbClr val="7698D5"/>
    <a:srgbClr val="668DD0"/>
    <a:srgbClr val="73C7DB"/>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1" autoAdjust="0"/>
    <p:restoredTop sz="96612" autoAdjust="0"/>
  </p:normalViewPr>
  <p:slideViewPr>
    <p:cSldViewPr snapToGrid="0">
      <p:cViewPr>
        <p:scale>
          <a:sx n="50" d="100"/>
          <a:sy n="50" d="100"/>
        </p:scale>
        <p:origin x="576" y="-1212"/>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ki kimura" userId="6d634511f2bb92e3" providerId="LiveId" clId="{9E05070F-AC42-404A-953C-DEAE9E4413B7}"/>
    <pc:docChg chg="undo custSel modSld">
      <pc:chgData name="Maiki kimura" userId="6d634511f2bb92e3" providerId="LiveId" clId="{9E05070F-AC42-404A-953C-DEAE9E4413B7}" dt="2025-06-28T07:25:18.209" v="247"/>
      <pc:docMkLst>
        <pc:docMk/>
      </pc:docMkLst>
      <pc:sldChg chg="addSp delSp modSp mod">
        <pc:chgData name="Maiki kimura" userId="6d634511f2bb92e3" providerId="LiveId" clId="{9E05070F-AC42-404A-953C-DEAE9E4413B7}" dt="2025-06-28T07:25:18.209" v="247"/>
        <pc:sldMkLst>
          <pc:docMk/>
          <pc:sldMk cId="392888827" sldId="276"/>
        </pc:sldMkLst>
        <pc:spChg chg="del mod">
          <ac:chgData name="Maiki kimura" userId="6d634511f2bb92e3" providerId="LiveId" clId="{9E05070F-AC42-404A-953C-DEAE9E4413B7}" dt="2025-06-28T07:11:18.919" v="6" actId="478"/>
          <ac:spMkLst>
            <pc:docMk/>
            <pc:sldMk cId="392888827" sldId="276"/>
            <ac:spMk id="8" creationId="{CB9845B0-0410-43DB-3F21-F95C7524C062}"/>
          </ac:spMkLst>
        </pc:spChg>
        <pc:spChg chg="mod">
          <ac:chgData name="Maiki kimura" userId="6d634511f2bb92e3" providerId="LiveId" clId="{9E05070F-AC42-404A-953C-DEAE9E4413B7}" dt="2025-06-28T07:13:06.862" v="95" actId="1036"/>
          <ac:spMkLst>
            <pc:docMk/>
            <pc:sldMk cId="392888827" sldId="276"/>
            <ac:spMk id="16" creationId="{04568931-DC6E-CC72-3805-D9AA25F00A49}"/>
          </ac:spMkLst>
        </pc:spChg>
        <pc:spChg chg="mod">
          <ac:chgData name="Maiki kimura" userId="6d634511f2bb92e3" providerId="LiveId" clId="{9E05070F-AC42-404A-953C-DEAE9E4413B7}" dt="2025-06-28T07:13:06.862" v="95" actId="1036"/>
          <ac:spMkLst>
            <pc:docMk/>
            <pc:sldMk cId="392888827" sldId="276"/>
            <ac:spMk id="21" creationId="{C487EB14-37A4-3DA3-E93A-73BB079C7304}"/>
          </ac:spMkLst>
        </pc:spChg>
        <pc:spChg chg="mod">
          <ac:chgData name="Maiki kimura" userId="6d634511f2bb92e3" providerId="LiveId" clId="{9E05070F-AC42-404A-953C-DEAE9E4413B7}" dt="2025-06-28T07:13:06.862" v="95" actId="1036"/>
          <ac:spMkLst>
            <pc:docMk/>
            <pc:sldMk cId="392888827" sldId="276"/>
            <ac:spMk id="23" creationId="{8FA0E7CD-E586-6B38-B817-2CDF6E057B8C}"/>
          </ac:spMkLst>
        </pc:spChg>
        <pc:spChg chg="del">
          <ac:chgData name="Maiki kimura" userId="6d634511f2bb92e3" providerId="LiveId" clId="{9E05070F-AC42-404A-953C-DEAE9E4413B7}" dt="2025-06-28T07:24:06.678" v="236" actId="478"/>
          <ac:spMkLst>
            <pc:docMk/>
            <pc:sldMk cId="392888827" sldId="276"/>
            <ac:spMk id="42" creationId="{F059F406-6526-7B9B-4BBB-A9E254B4CEE2}"/>
          </ac:spMkLst>
        </pc:spChg>
        <pc:spChg chg="mod">
          <ac:chgData name="Maiki kimura" userId="6d634511f2bb92e3" providerId="LiveId" clId="{9E05070F-AC42-404A-953C-DEAE9E4413B7}" dt="2025-06-28T07:11:07.454" v="4"/>
          <ac:spMkLst>
            <pc:docMk/>
            <pc:sldMk cId="392888827" sldId="276"/>
            <ac:spMk id="43" creationId="{C467D06B-79C5-E3F2-7403-3A79E2F8DF5A}"/>
          </ac:spMkLst>
        </pc:spChg>
        <pc:spChg chg="mod">
          <ac:chgData name="Maiki kimura" userId="6d634511f2bb92e3" providerId="LiveId" clId="{9E05070F-AC42-404A-953C-DEAE9E4413B7}" dt="2025-06-28T07:13:06.862" v="95" actId="1036"/>
          <ac:spMkLst>
            <pc:docMk/>
            <pc:sldMk cId="392888827" sldId="276"/>
            <ac:spMk id="45" creationId="{5B7C3ED9-C2E3-54D6-D3E8-B58566AE9BA7}"/>
          </ac:spMkLst>
        </pc:spChg>
        <pc:spChg chg="mod">
          <ac:chgData name="Maiki kimura" userId="6d634511f2bb92e3" providerId="LiveId" clId="{9E05070F-AC42-404A-953C-DEAE9E4413B7}" dt="2025-06-28T07:24:17.605" v="237"/>
          <ac:spMkLst>
            <pc:docMk/>
            <pc:sldMk cId="392888827" sldId="276"/>
            <ac:spMk id="48" creationId="{8ABC1B91-48EB-9A8B-D683-0BD4B61C1C1F}"/>
          </ac:spMkLst>
        </pc:spChg>
        <pc:spChg chg="mod">
          <ac:chgData name="Maiki kimura" userId="6d634511f2bb92e3" providerId="LiveId" clId="{9E05070F-AC42-404A-953C-DEAE9E4413B7}" dt="2025-06-28T07:22:53.608" v="231"/>
          <ac:spMkLst>
            <pc:docMk/>
            <pc:sldMk cId="392888827" sldId="276"/>
            <ac:spMk id="50" creationId="{8DCECD73-981C-5119-688F-B55CEB30C1E4}"/>
          </ac:spMkLst>
        </pc:spChg>
        <pc:spChg chg="mod">
          <ac:chgData name="Maiki kimura" userId="6d634511f2bb92e3" providerId="LiveId" clId="{9E05070F-AC42-404A-953C-DEAE9E4413B7}" dt="2025-06-28T07:22:34.859" v="230" actId="255"/>
          <ac:spMkLst>
            <pc:docMk/>
            <pc:sldMk cId="392888827" sldId="276"/>
            <ac:spMk id="51" creationId="{C8D8B04B-5BAD-8FE3-23B3-24EE1B1BAA03}"/>
          </ac:spMkLst>
        </pc:spChg>
        <pc:spChg chg="mod">
          <ac:chgData name="Maiki kimura" userId="6d634511f2bb92e3" providerId="LiveId" clId="{9E05070F-AC42-404A-953C-DEAE9E4413B7}" dt="2025-06-28T07:13:06.862" v="95" actId="1036"/>
          <ac:spMkLst>
            <pc:docMk/>
            <pc:sldMk cId="392888827" sldId="276"/>
            <ac:spMk id="52" creationId="{007255F6-32F2-F7B0-4693-EE7075001C67}"/>
          </ac:spMkLst>
        </pc:spChg>
        <pc:spChg chg="mod">
          <ac:chgData name="Maiki kimura" userId="6d634511f2bb92e3" providerId="LiveId" clId="{9E05070F-AC42-404A-953C-DEAE9E4413B7}" dt="2025-06-28T07:11:07.454" v="4"/>
          <ac:spMkLst>
            <pc:docMk/>
            <pc:sldMk cId="392888827" sldId="276"/>
            <ac:spMk id="54" creationId="{1BF27F80-4215-8B12-DD35-A218A3036504}"/>
          </ac:spMkLst>
        </pc:spChg>
        <pc:spChg chg="mod">
          <ac:chgData name="Maiki kimura" userId="6d634511f2bb92e3" providerId="LiveId" clId="{9E05070F-AC42-404A-953C-DEAE9E4413B7}" dt="2025-06-28T07:11:07.454" v="4"/>
          <ac:spMkLst>
            <pc:docMk/>
            <pc:sldMk cId="392888827" sldId="276"/>
            <ac:spMk id="56" creationId="{13607C85-EA22-63DA-B5AD-3E6177D8819D}"/>
          </ac:spMkLst>
        </pc:spChg>
        <pc:spChg chg="mod">
          <ac:chgData name="Maiki kimura" userId="6d634511f2bb92e3" providerId="LiveId" clId="{9E05070F-AC42-404A-953C-DEAE9E4413B7}" dt="2025-06-28T07:11:07.454" v="4"/>
          <ac:spMkLst>
            <pc:docMk/>
            <pc:sldMk cId="392888827" sldId="276"/>
            <ac:spMk id="61" creationId="{A1D4B48A-CEDA-E640-0E73-51F089DFB000}"/>
          </ac:spMkLst>
        </pc:spChg>
        <pc:spChg chg="mod">
          <ac:chgData name="Maiki kimura" userId="6d634511f2bb92e3" providerId="LiveId" clId="{9E05070F-AC42-404A-953C-DEAE9E4413B7}" dt="2025-06-28T07:12:41.016" v="57" actId="1036"/>
          <ac:spMkLst>
            <pc:docMk/>
            <pc:sldMk cId="392888827" sldId="276"/>
            <ac:spMk id="70" creationId="{A3319DD6-EB92-7030-CB8F-27206B547369}"/>
          </ac:spMkLst>
        </pc:spChg>
        <pc:spChg chg="mod">
          <ac:chgData name="Maiki kimura" userId="6d634511f2bb92e3" providerId="LiveId" clId="{9E05070F-AC42-404A-953C-DEAE9E4413B7}" dt="2025-06-28T07:25:18.209" v="247"/>
          <ac:spMkLst>
            <pc:docMk/>
            <pc:sldMk cId="392888827" sldId="276"/>
            <ac:spMk id="81" creationId="{CFE73BF2-76C6-18D5-ABA2-9CDF856D5AF9}"/>
          </ac:spMkLst>
        </pc:spChg>
        <pc:spChg chg="mod">
          <ac:chgData name="Maiki kimura" userId="6d634511f2bb92e3" providerId="LiveId" clId="{9E05070F-AC42-404A-953C-DEAE9E4413B7}" dt="2025-06-28T07:13:06.862" v="95" actId="1036"/>
          <ac:spMkLst>
            <pc:docMk/>
            <pc:sldMk cId="392888827" sldId="276"/>
            <ac:spMk id="87" creationId="{BDDEE2E2-4D6E-ABC1-4780-58A37D6653C2}"/>
          </ac:spMkLst>
        </pc:spChg>
        <pc:spChg chg="mod">
          <ac:chgData name="Maiki kimura" userId="6d634511f2bb92e3" providerId="LiveId" clId="{9E05070F-AC42-404A-953C-DEAE9E4413B7}" dt="2025-06-28T07:13:06.862" v="95" actId="1036"/>
          <ac:spMkLst>
            <pc:docMk/>
            <pc:sldMk cId="392888827" sldId="276"/>
            <ac:spMk id="91" creationId="{A2073726-CEFE-DA26-1D3F-CE65E0B3694B}"/>
          </ac:spMkLst>
        </pc:spChg>
        <pc:spChg chg="mod">
          <ac:chgData name="Maiki kimura" userId="6d634511f2bb92e3" providerId="LiveId" clId="{9E05070F-AC42-404A-953C-DEAE9E4413B7}" dt="2025-06-28T07:13:06.862" v="95" actId="1036"/>
          <ac:spMkLst>
            <pc:docMk/>
            <pc:sldMk cId="392888827" sldId="276"/>
            <ac:spMk id="93" creationId="{4ED67E33-3CE4-F6A0-6025-92787FC4A7E0}"/>
          </ac:spMkLst>
        </pc:spChg>
        <pc:spChg chg="add del mod ord">
          <ac:chgData name="Maiki kimura" userId="6d634511f2bb92e3" providerId="LiveId" clId="{9E05070F-AC42-404A-953C-DEAE9E4413B7}" dt="2025-06-28T07:24:04.153" v="235" actId="167"/>
          <ac:spMkLst>
            <pc:docMk/>
            <pc:sldMk cId="392888827" sldId="276"/>
            <ac:spMk id="100" creationId="{C4A1AB37-5F8F-3AD0-F303-492B9FE0A3BD}"/>
          </ac:spMkLst>
        </pc:spChg>
        <pc:spChg chg="mod">
          <ac:chgData name="Maiki kimura" userId="6d634511f2bb92e3" providerId="LiveId" clId="{9E05070F-AC42-404A-953C-DEAE9E4413B7}" dt="2025-06-28T07:11:46.258" v="26" actId="1036"/>
          <ac:spMkLst>
            <pc:docMk/>
            <pc:sldMk cId="392888827" sldId="276"/>
            <ac:spMk id="103" creationId="{6528E1F9-92A4-0019-C207-1EF23887ACDF}"/>
          </ac:spMkLst>
        </pc:spChg>
        <pc:spChg chg="mod">
          <ac:chgData name="Maiki kimura" userId="6d634511f2bb92e3" providerId="LiveId" clId="{9E05070F-AC42-404A-953C-DEAE9E4413B7}" dt="2025-06-28T07:15:19.049" v="121" actId="20577"/>
          <ac:spMkLst>
            <pc:docMk/>
            <pc:sldMk cId="392888827" sldId="276"/>
            <ac:spMk id="128" creationId="{FB7EC806-42E8-3EFD-48EF-DE92D0FAFD47}"/>
          </ac:spMkLst>
        </pc:spChg>
        <pc:spChg chg="mod">
          <ac:chgData name="Maiki kimura" userId="6d634511f2bb92e3" providerId="LiveId" clId="{9E05070F-AC42-404A-953C-DEAE9E4413B7}" dt="2025-06-28T07:17:17.550" v="143" actId="14100"/>
          <ac:spMkLst>
            <pc:docMk/>
            <pc:sldMk cId="392888827" sldId="276"/>
            <ac:spMk id="131" creationId="{E5F67C89-49F1-9409-A38B-44AA40F3B89D}"/>
          </ac:spMkLst>
        </pc:spChg>
        <pc:spChg chg="del">
          <ac:chgData name="Maiki kimura" userId="6d634511f2bb92e3" providerId="LiveId" clId="{9E05070F-AC42-404A-953C-DEAE9E4413B7}" dt="2025-06-28T07:14:26.021" v="100" actId="478"/>
          <ac:spMkLst>
            <pc:docMk/>
            <pc:sldMk cId="392888827" sldId="276"/>
            <ac:spMk id="139" creationId="{4A52FF94-F3A3-EA85-6E6D-541AA90B2F02}"/>
          </ac:spMkLst>
        </pc:spChg>
        <pc:spChg chg="mod">
          <ac:chgData name="Maiki kimura" userId="6d634511f2bb92e3" providerId="LiveId" clId="{9E05070F-AC42-404A-953C-DEAE9E4413B7}" dt="2025-06-28T07:18:45.063" v="162" actId="14100"/>
          <ac:spMkLst>
            <pc:docMk/>
            <pc:sldMk cId="392888827" sldId="276"/>
            <ac:spMk id="143" creationId="{CB32AF55-A153-DF42-5B27-DB3B9B5B8DC5}"/>
          </ac:spMkLst>
        </pc:spChg>
        <pc:spChg chg="del">
          <ac:chgData name="Maiki kimura" userId="6d634511f2bb92e3" providerId="LiveId" clId="{9E05070F-AC42-404A-953C-DEAE9E4413B7}" dt="2025-06-28T07:17:53.919" v="152" actId="478"/>
          <ac:spMkLst>
            <pc:docMk/>
            <pc:sldMk cId="392888827" sldId="276"/>
            <ac:spMk id="149" creationId="{A7326F4A-4551-2039-4B64-784CA73BDDD5}"/>
          </ac:spMkLst>
        </pc:spChg>
        <pc:spChg chg="del">
          <ac:chgData name="Maiki kimura" userId="6d634511f2bb92e3" providerId="LiveId" clId="{9E05070F-AC42-404A-953C-DEAE9E4413B7}" dt="2025-06-28T07:17:34.131" v="144" actId="478"/>
          <ac:spMkLst>
            <pc:docMk/>
            <pc:sldMk cId="392888827" sldId="276"/>
            <ac:spMk id="150" creationId="{F35A58FB-6447-BA4A-2801-D308D866911C}"/>
          </ac:spMkLst>
        </pc:spChg>
        <pc:spChg chg="del">
          <ac:chgData name="Maiki kimura" userId="6d634511f2bb92e3" providerId="LiveId" clId="{9E05070F-AC42-404A-953C-DEAE9E4413B7}" dt="2025-06-28T07:20:29.909" v="189" actId="478"/>
          <ac:spMkLst>
            <pc:docMk/>
            <pc:sldMk cId="392888827" sldId="276"/>
            <ac:spMk id="153" creationId="{4039C0FF-E47B-34C0-B2D5-3971037B963D}"/>
          </ac:spMkLst>
        </pc:spChg>
        <pc:spChg chg="mod">
          <ac:chgData name="Maiki kimura" userId="6d634511f2bb92e3" providerId="LiveId" clId="{9E05070F-AC42-404A-953C-DEAE9E4413B7}" dt="2025-06-28T07:20:10.564" v="183"/>
          <ac:spMkLst>
            <pc:docMk/>
            <pc:sldMk cId="392888827" sldId="276"/>
            <ac:spMk id="160" creationId="{7E770E50-2658-6184-0BB0-B266529D5AA9}"/>
          </ac:spMkLst>
        </pc:spChg>
        <pc:spChg chg="mod">
          <ac:chgData name="Maiki kimura" userId="6d634511f2bb92e3" providerId="LiveId" clId="{9E05070F-AC42-404A-953C-DEAE9E4413B7}" dt="2025-06-28T07:19:34.307" v="166" actId="20577"/>
          <ac:spMkLst>
            <pc:docMk/>
            <pc:sldMk cId="392888827" sldId="276"/>
            <ac:spMk id="161" creationId="{4F608D40-FADF-1B04-8C5F-A0B2CAE90522}"/>
          </ac:spMkLst>
        </pc:spChg>
        <pc:spChg chg="mod">
          <ac:chgData name="Maiki kimura" userId="6d634511f2bb92e3" providerId="LiveId" clId="{9E05070F-AC42-404A-953C-DEAE9E4413B7}" dt="2025-06-28T07:19:59.728" v="182" actId="1035"/>
          <ac:spMkLst>
            <pc:docMk/>
            <pc:sldMk cId="392888827" sldId="276"/>
            <ac:spMk id="162" creationId="{B7E2B5C4-4519-0668-3791-D6A6863D4433}"/>
          </ac:spMkLst>
        </pc:spChg>
        <pc:spChg chg="mod">
          <ac:chgData name="Maiki kimura" userId="6d634511f2bb92e3" providerId="LiveId" clId="{9E05070F-AC42-404A-953C-DEAE9E4413B7}" dt="2025-06-28T07:19:00.689" v="163"/>
          <ac:spMkLst>
            <pc:docMk/>
            <pc:sldMk cId="392888827" sldId="276"/>
            <ac:spMk id="164" creationId="{6F738B8D-F077-3AC8-24CD-6E0F9903240E}"/>
          </ac:spMkLst>
        </pc:spChg>
        <pc:spChg chg="mod">
          <ac:chgData name="Maiki kimura" userId="6d634511f2bb92e3" providerId="LiveId" clId="{9E05070F-AC42-404A-953C-DEAE9E4413B7}" dt="2025-06-28T07:19:14.869" v="164"/>
          <ac:spMkLst>
            <pc:docMk/>
            <pc:sldMk cId="392888827" sldId="276"/>
            <ac:spMk id="165" creationId="{ED38E69E-58D3-E3B0-10DB-B20DA156DF3B}"/>
          </ac:spMkLst>
        </pc:spChg>
        <pc:spChg chg="del">
          <ac:chgData name="Maiki kimura" userId="6d634511f2bb92e3" providerId="LiveId" clId="{9E05070F-AC42-404A-953C-DEAE9E4413B7}" dt="2025-06-28T07:18:19.024" v="157" actId="478"/>
          <ac:spMkLst>
            <pc:docMk/>
            <pc:sldMk cId="392888827" sldId="276"/>
            <ac:spMk id="167" creationId="{7A9BBB74-5916-3D2F-4177-D66FFAE22592}"/>
          </ac:spMkLst>
        </pc:spChg>
        <pc:spChg chg="del">
          <ac:chgData name="Maiki kimura" userId="6d634511f2bb92e3" providerId="LiveId" clId="{9E05070F-AC42-404A-953C-DEAE9E4413B7}" dt="2025-06-28T07:20:19.742" v="184" actId="478"/>
          <ac:spMkLst>
            <pc:docMk/>
            <pc:sldMk cId="392888827" sldId="276"/>
            <ac:spMk id="174" creationId="{C1776DAC-E0E8-7E08-B2E6-9FCFD5705191}"/>
          </ac:spMkLst>
        </pc:spChg>
        <pc:spChg chg="mod">
          <ac:chgData name="Maiki kimura" userId="6d634511f2bb92e3" providerId="LiveId" clId="{9E05070F-AC42-404A-953C-DEAE9E4413B7}" dt="2025-06-28T07:21:00.644" v="225"/>
          <ac:spMkLst>
            <pc:docMk/>
            <pc:sldMk cId="392888827" sldId="276"/>
            <ac:spMk id="175" creationId="{1EB4CF2F-E1E3-0657-448A-1A92DB84D554}"/>
          </ac:spMkLst>
        </pc:spChg>
        <pc:spChg chg="mod">
          <ac:chgData name="Maiki kimura" userId="6d634511f2bb92e3" providerId="LiveId" clId="{9E05070F-AC42-404A-953C-DEAE9E4413B7}" dt="2025-06-28T07:11:46.258" v="26" actId="1036"/>
          <ac:spMkLst>
            <pc:docMk/>
            <pc:sldMk cId="392888827" sldId="276"/>
            <ac:spMk id="212" creationId="{90E7D696-09A9-C097-4586-039864BB8697}"/>
          </ac:spMkLst>
        </pc:spChg>
        <pc:spChg chg="mod">
          <ac:chgData name="Maiki kimura" userId="6d634511f2bb92e3" providerId="LiveId" clId="{9E05070F-AC42-404A-953C-DEAE9E4413B7}" dt="2025-06-28T07:24:47.762" v="244" actId="20577"/>
          <ac:spMkLst>
            <pc:docMk/>
            <pc:sldMk cId="392888827" sldId="276"/>
            <ac:spMk id="235" creationId="{C2F3C6E4-0B43-FDC5-52DC-87C3205322B5}"/>
          </ac:spMkLst>
        </pc:spChg>
        <pc:spChg chg="del">
          <ac:chgData name="Maiki kimura" userId="6d634511f2bb92e3" providerId="LiveId" clId="{9E05070F-AC42-404A-953C-DEAE9E4413B7}" dt="2025-06-28T07:14:16.340" v="98" actId="478"/>
          <ac:spMkLst>
            <pc:docMk/>
            <pc:sldMk cId="392888827" sldId="276"/>
            <ac:spMk id="2242" creationId="{32D9E509-4F76-51BB-DE6B-719A4BAE7FE1}"/>
          </ac:spMkLst>
        </pc:spChg>
        <pc:spChg chg="mod">
          <ac:chgData name="Maiki kimura" userId="6d634511f2bb92e3" providerId="LiveId" clId="{9E05070F-AC42-404A-953C-DEAE9E4413B7}" dt="2025-06-28T07:11:07.454" v="4"/>
          <ac:spMkLst>
            <pc:docMk/>
            <pc:sldMk cId="392888827" sldId="276"/>
            <ac:spMk id="2243" creationId="{613FD319-C019-7BAD-1910-0B590E25BA25}"/>
          </ac:spMkLst>
        </pc:spChg>
        <pc:spChg chg="mod">
          <ac:chgData name="Maiki kimura" userId="6d634511f2bb92e3" providerId="LiveId" clId="{9E05070F-AC42-404A-953C-DEAE9E4413B7}" dt="2025-06-28T07:11:07.454" v="4"/>
          <ac:spMkLst>
            <pc:docMk/>
            <pc:sldMk cId="392888827" sldId="276"/>
            <ac:spMk id="2257" creationId="{CDB64192-EF68-17EE-AEF2-BC0D632A896B}"/>
          </ac:spMkLst>
        </pc:spChg>
        <pc:spChg chg="mod">
          <ac:chgData name="Maiki kimura" userId="6d634511f2bb92e3" providerId="LiveId" clId="{9E05070F-AC42-404A-953C-DEAE9E4413B7}" dt="2025-06-28T07:22:00.310" v="227"/>
          <ac:spMkLst>
            <pc:docMk/>
            <pc:sldMk cId="392888827" sldId="276"/>
            <ac:spMk id="2264" creationId="{AB2CFDC8-66FF-4463-9D8F-30222066FBEA}"/>
          </ac:spMkLst>
        </pc:spChg>
        <pc:spChg chg="mod">
          <ac:chgData name="Maiki kimura" userId="6d634511f2bb92e3" providerId="LiveId" clId="{9E05070F-AC42-404A-953C-DEAE9E4413B7}" dt="2025-06-28T07:11:07.454" v="4"/>
          <ac:spMkLst>
            <pc:docMk/>
            <pc:sldMk cId="392888827" sldId="276"/>
            <ac:spMk id="2267" creationId="{B540F753-3FCD-F625-749D-5D188B3857C1}"/>
          </ac:spMkLst>
        </pc:spChg>
        <pc:spChg chg="mod">
          <ac:chgData name="Maiki kimura" userId="6d634511f2bb92e3" providerId="LiveId" clId="{9E05070F-AC42-404A-953C-DEAE9E4413B7}" dt="2025-06-28T07:11:07.454" v="4"/>
          <ac:spMkLst>
            <pc:docMk/>
            <pc:sldMk cId="392888827" sldId="276"/>
            <ac:spMk id="2269" creationId="{D456E110-0194-FFAA-249C-A835B7C06260}"/>
          </ac:spMkLst>
        </pc:spChg>
        <pc:spChg chg="mod">
          <ac:chgData name="Maiki kimura" userId="6d634511f2bb92e3" providerId="LiveId" clId="{9E05070F-AC42-404A-953C-DEAE9E4413B7}" dt="2025-06-28T07:11:07.454" v="4"/>
          <ac:spMkLst>
            <pc:docMk/>
            <pc:sldMk cId="392888827" sldId="276"/>
            <ac:spMk id="2271" creationId="{A036C576-AE80-9FAE-D35F-D2515ACBA352}"/>
          </ac:spMkLst>
        </pc:spChg>
        <pc:spChg chg="mod">
          <ac:chgData name="Maiki kimura" userId="6d634511f2bb92e3" providerId="LiveId" clId="{9E05070F-AC42-404A-953C-DEAE9E4413B7}" dt="2025-06-28T07:11:07.454" v="4"/>
          <ac:spMkLst>
            <pc:docMk/>
            <pc:sldMk cId="392888827" sldId="276"/>
            <ac:spMk id="2273" creationId="{73F2B77A-5638-9561-1A35-45EA0D6356E1}"/>
          </ac:spMkLst>
        </pc:spChg>
        <pc:spChg chg="add mod">
          <ac:chgData name="Maiki kimura" userId="6d634511f2bb92e3" providerId="LiveId" clId="{9E05070F-AC42-404A-953C-DEAE9E4413B7}" dt="2025-06-28T07:11:31.842" v="16" actId="1035"/>
          <ac:spMkLst>
            <pc:docMk/>
            <pc:sldMk cId="392888827" sldId="276"/>
            <ac:spMk id="2274" creationId="{137AE7CF-E964-D710-5BEB-186293BED1A7}"/>
          </ac:spMkLst>
        </pc:spChg>
        <pc:spChg chg="add mod">
          <ac:chgData name="Maiki kimura" userId="6d634511f2bb92e3" providerId="LiveId" clId="{9E05070F-AC42-404A-953C-DEAE9E4413B7}" dt="2025-06-28T07:14:02.414" v="97" actId="1076"/>
          <ac:spMkLst>
            <pc:docMk/>
            <pc:sldMk cId="392888827" sldId="276"/>
            <ac:spMk id="2275" creationId="{13FF3F64-9930-936F-EA0E-A08A72E36AD3}"/>
          </ac:spMkLst>
        </pc:spChg>
        <pc:spChg chg="add mod">
          <ac:chgData name="Maiki kimura" userId="6d634511f2bb92e3" providerId="LiveId" clId="{9E05070F-AC42-404A-953C-DEAE9E4413B7}" dt="2025-06-28T07:14:17.176" v="99"/>
          <ac:spMkLst>
            <pc:docMk/>
            <pc:sldMk cId="392888827" sldId="276"/>
            <ac:spMk id="2276" creationId="{ADDF5928-6F58-28D6-898C-ECB946EDA846}"/>
          </ac:spMkLst>
        </pc:spChg>
        <pc:spChg chg="add mod">
          <ac:chgData name="Maiki kimura" userId="6d634511f2bb92e3" providerId="LiveId" clId="{9E05070F-AC42-404A-953C-DEAE9E4413B7}" dt="2025-06-28T07:14:26.724" v="101"/>
          <ac:spMkLst>
            <pc:docMk/>
            <pc:sldMk cId="392888827" sldId="276"/>
            <ac:spMk id="2277" creationId="{1E60D61F-6957-7C42-42E6-8599945D3DD8}"/>
          </ac:spMkLst>
        </pc:spChg>
        <pc:spChg chg="add mod">
          <ac:chgData name="Maiki kimura" userId="6d634511f2bb92e3" providerId="LiveId" clId="{9E05070F-AC42-404A-953C-DEAE9E4413B7}" dt="2025-06-28T07:15:33.316" v="141" actId="1036"/>
          <ac:spMkLst>
            <pc:docMk/>
            <pc:sldMk cId="392888827" sldId="276"/>
            <ac:spMk id="2278" creationId="{164306CA-CC33-F7A6-8895-33A51D3A2390}"/>
          </ac:spMkLst>
        </pc:spChg>
        <pc:spChg chg="add mod">
          <ac:chgData name="Maiki kimura" userId="6d634511f2bb92e3" providerId="LiveId" clId="{9E05070F-AC42-404A-953C-DEAE9E4413B7}" dt="2025-06-28T07:17:50.262" v="151" actId="14100"/>
          <ac:spMkLst>
            <pc:docMk/>
            <pc:sldMk cId="392888827" sldId="276"/>
            <ac:spMk id="2279" creationId="{9F36F88F-1AEB-196A-740D-2C8AAC6A6DB3}"/>
          </ac:spMkLst>
        </pc:spChg>
        <pc:spChg chg="add mod">
          <ac:chgData name="Maiki kimura" userId="6d634511f2bb92e3" providerId="LiveId" clId="{9E05070F-AC42-404A-953C-DEAE9E4413B7}" dt="2025-06-28T07:18:10.631" v="156" actId="1076"/>
          <ac:spMkLst>
            <pc:docMk/>
            <pc:sldMk cId="392888827" sldId="276"/>
            <ac:spMk id="2280" creationId="{F080498A-1768-90B1-3691-B4B63102FC75}"/>
          </ac:spMkLst>
        </pc:spChg>
        <pc:spChg chg="add mod">
          <ac:chgData name="Maiki kimura" userId="6d634511f2bb92e3" providerId="LiveId" clId="{9E05070F-AC42-404A-953C-DEAE9E4413B7}" dt="2025-06-28T07:18:24.681" v="159" actId="1076"/>
          <ac:spMkLst>
            <pc:docMk/>
            <pc:sldMk cId="392888827" sldId="276"/>
            <ac:spMk id="2281" creationId="{0E1D7F1A-7913-F02E-EF3A-CA6DDA498965}"/>
          </ac:spMkLst>
        </pc:spChg>
        <pc:spChg chg="add mod">
          <ac:chgData name="Maiki kimura" userId="6d634511f2bb92e3" providerId="LiveId" clId="{9E05070F-AC42-404A-953C-DEAE9E4413B7}" dt="2025-06-28T07:20:27.795" v="188" actId="1076"/>
          <ac:spMkLst>
            <pc:docMk/>
            <pc:sldMk cId="392888827" sldId="276"/>
            <ac:spMk id="2282" creationId="{681F6010-AEEB-6139-0081-1725AC4D3AD7}"/>
          </ac:spMkLst>
        </pc:spChg>
        <pc:spChg chg="add mod">
          <ac:chgData name="Maiki kimura" userId="6d634511f2bb92e3" providerId="LiveId" clId="{9E05070F-AC42-404A-953C-DEAE9E4413B7}" dt="2025-06-28T07:20:39.409" v="222" actId="1036"/>
          <ac:spMkLst>
            <pc:docMk/>
            <pc:sldMk cId="392888827" sldId="276"/>
            <ac:spMk id="2283" creationId="{5DCB1A1E-F11B-4A22-397E-B8ABD4FFEB61}"/>
          </ac:spMkLst>
        </pc:spChg>
        <pc:spChg chg="add mod">
          <ac:chgData name="Maiki kimura" userId="6d634511f2bb92e3" providerId="LiveId" clId="{9E05070F-AC42-404A-953C-DEAE9E4413B7}" dt="2025-06-28T07:21:10.602" v="226"/>
          <ac:spMkLst>
            <pc:docMk/>
            <pc:sldMk cId="392888827" sldId="276"/>
            <ac:spMk id="2286" creationId="{9F94AAE2-36BE-00C8-00BE-54FF1CAD404E}"/>
          </ac:spMkLst>
        </pc:spChg>
        <pc:spChg chg="add mod">
          <ac:chgData name="Maiki kimura" userId="6d634511f2bb92e3" providerId="LiveId" clId="{9E05070F-AC42-404A-953C-DEAE9E4413B7}" dt="2025-06-28T07:21:10.602" v="226"/>
          <ac:spMkLst>
            <pc:docMk/>
            <pc:sldMk cId="392888827" sldId="276"/>
            <ac:spMk id="2287" creationId="{9E14E1F1-29AE-E828-B16F-C13DBA61908F}"/>
          </ac:spMkLst>
        </pc:spChg>
        <pc:spChg chg="add mod">
          <ac:chgData name="Maiki kimura" userId="6d634511f2bb92e3" providerId="LiveId" clId="{9E05070F-AC42-404A-953C-DEAE9E4413B7}" dt="2025-06-28T07:21:10.602" v="226"/>
          <ac:spMkLst>
            <pc:docMk/>
            <pc:sldMk cId="392888827" sldId="276"/>
            <ac:spMk id="2288" creationId="{909909B2-D98D-0BD5-BDFF-1BD9A251DE9C}"/>
          </ac:spMkLst>
        </pc:spChg>
        <pc:grpChg chg="add del">
          <ac:chgData name="Maiki kimura" userId="6d634511f2bb92e3" providerId="LiveId" clId="{9E05070F-AC42-404A-953C-DEAE9E4413B7}" dt="2025-06-28T07:11:05.636" v="3" actId="478"/>
          <ac:grpSpMkLst>
            <pc:docMk/>
            <pc:sldMk cId="392888827" sldId="276"/>
            <ac:grpSpMk id="2245" creationId="{090DF3DC-D6BA-0168-85D3-DE634B01B091}"/>
          </ac:grpSpMkLst>
        </pc:grpChg>
        <pc:picChg chg="mod">
          <ac:chgData name="Maiki kimura" userId="6d634511f2bb92e3" providerId="LiveId" clId="{9E05070F-AC42-404A-953C-DEAE9E4413B7}" dt="2025-06-28T07:20:23.307" v="187" actId="1076"/>
          <ac:picMkLst>
            <pc:docMk/>
            <pc:sldMk cId="392888827" sldId="276"/>
            <ac:picMk id="173" creationId="{2FC1A5A3-6939-0BE3-1324-CD89985F1C64}"/>
          </ac:picMkLst>
        </pc:picChg>
        <pc:picChg chg="del">
          <ac:chgData name="Maiki kimura" userId="6d634511f2bb92e3" providerId="LiveId" clId="{9E05070F-AC42-404A-953C-DEAE9E4413B7}" dt="2025-06-28T07:11:03.279" v="2" actId="478"/>
          <ac:picMkLst>
            <pc:docMk/>
            <pc:sldMk cId="392888827" sldId="276"/>
            <ac:picMk id="2244" creationId="{083FCE02-30D6-19D3-A316-C26A508D07DE}"/>
          </ac:picMkLst>
        </pc:picChg>
        <pc:picChg chg="add mod">
          <ac:chgData name="Maiki kimura" userId="6d634511f2bb92e3" providerId="LiveId" clId="{9E05070F-AC42-404A-953C-DEAE9E4413B7}" dt="2025-06-28T07:21:10.602" v="226"/>
          <ac:picMkLst>
            <pc:docMk/>
            <pc:sldMk cId="392888827" sldId="276"/>
            <ac:picMk id="2284" creationId="{5472CA6A-A1F7-B9FE-8882-5D96E8F664C0}"/>
          </ac:picMkLst>
        </pc:picChg>
        <pc:picChg chg="add mod">
          <ac:chgData name="Maiki kimura" userId="6d634511f2bb92e3" providerId="LiveId" clId="{9E05070F-AC42-404A-953C-DEAE9E4413B7}" dt="2025-06-28T07:21:10.602" v="226"/>
          <ac:picMkLst>
            <pc:docMk/>
            <pc:sldMk cId="392888827" sldId="276"/>
            <ac:picMk id="2285" creationId="{91FA1CE9-954A-A62C-E1E0-08340B6C4D5B}"/>
          </ac:picMkLst>
        </pc:picChg>
        <pc:picChg chg="add mod">
          <ac:chgData name="Maiki kimura" userId="6d634511f2bb92e3" providerId="LiveId" clId="{9E05070F-AC42-404A-953C-DEAE9E4413B7}" dt="2025-06-28T07:25:04.735" v="246" actId="1076"/>
          <ac:picMkLst>
            <pc:docMk/>
            <pc:sldMk cId="392888827" sldId="276"/>
            <ac:picMk id="2289" creationId="{92CD35E0-87E7-9B7E-21E0-0DF5B67EBFAE}"/>
          </ac:picMkLst>
        </pc:picChg>
        <pc:cxnChg chg="mod">
          <ac:chgData name="Maiki kimura" userId="6d634511f2bb92e3" providerId="LiveId" clId="{9E05070F-AC42-404A-953C-DEAE9E4413B7}" dt="2025-06-28T07:11:05.636" v="3" actId="478"/>
          <ac:cxnSpMkLst>
            <pc:docMk/>
            <pc:sldMk cId="392888827" sldId="276"/>
            <ac:cxnSpMk id="181" creationId="{B6F255ED-3D5B-3CDB-F428-14523CB01B4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FE21-4AAE-905D-777D45037FA3}"/>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7"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39.png"/><Relationship Id="rId47" Type="http://schemas.openxmlformats.org/officeDocument/2006/relationships/image" Target="../media/image44.png"/><Relationship Id="rId63" Type="http://schemas.openxmlformats.org/officeDocument/2006/relationships/image" Target="../media/image60.png"/><Relationship Id="rId68"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chart" Target="../charts/chart1.xml"/><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74" Type="http://schemas.openxmlformats.org/officeDocument/2006/relationships/chart" Target="../charts/chart6.xml"/><Relationship Id="rId5" Type="http://schemas.openxmlformats.org/officeDocument/2006/relationships/image" Target="../media/image3.png"/><Relationship Id="rId61" Type="http://schemas.openxmlformats.org/officeDocument/2006/relationships/image" Target="../media/image58.jpe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6.jpg"/><Relationship Id="rId51" Type="http://schemas.openxmlformats.org/officeDocument/2006/relationships/image" Target="../media/image48.png"/><Relationship Id="rId72" Type="http://schemas.openxmlformats.org/officeDocument/2006/relationships/chart" Target="../charts/chart4.xml"/><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jpeg"/><Relationship Id="rId59" Type="http://schemas.openxmlformats.org/officeDocument/2006/relationships/image" Target="../media/image56.jpeg"/><Relationship Id="rId67" Type="http://schemas.openxmlformats.org/officeDocument/2006/relationships/image" Target="../media/image64.png"/><Relationship Id="rId20" Type="http://schemas.openxmlformats.org/officeDocument/2006/relationships/image" Target="../media/image18.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jpeg"/><Relationship Id="rId70" Type="http://schemas.openxmlformats.org/officeDocument/2006/relationships/chart" Target="../charts/chart2.xml"/><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jpeg"/><Relationship Id="rId10" Type="http://schemas.openxmlformats.org/officeDocument/2006/relationships/image" Target="../media/image8.jpe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chart" Target="../charts/chart5.xml"/><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6.png"/><Relationship Id="rId34" Type="http://schemas.openxmlformats.org/officeDocument/2006/relationships/image" Target="../media/image31.png"/><Relationship Id="rId50" Type="http://schemas.openxmlformats.org/officeDocument/2006/relationships/image" Target="../media/image47.jpeg"/><Relationship Id="rId55" Type="http://schemas.openxmlformats.org/officeDocument/2006/relationships/image" Target="../media/image52.png"/><Relationship Id="rId7" Type="http://schemas.openxmlformats.org/officeDocument/2006/relationships/image" Target="../media/image5.jpeg"/><Relationship Id="rId71"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2274" name="テキスト ボックス 2273">
            <a:extLst>
              <a:ext uri="{FF2B5EF4-FFF2-40B4-BE49-F238E27FC236}">
                <a16:creationId xmlns:a16="http://schemas.microsoft.com/office/drawing/2014/main" id="{137AE7CF-E964-D710-5BEB-186293BED1A7}"/>
              </a:ext>
            </a:extLst>
          </p:cNvPr>
          <p:cNvSpPr txBox="1"/>
          <p:nvPr/>
        </p:nvSpPr>
        <p:spPr>
          <a:xfrm>
            <a:off x="32333" y="13990012"/>
            <a:ext cx="6592754" cy="275460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br>
              <a:rPr lang="en-US" altLang="ja-JP" dirty="0"/>
            </a:br>
            <a:r>
              <a:rPr lang="en-US" altLang="ja-JP" sz="800" dirty="0">
                <a:latin typeface="游ゴシック" panose="020B0400000000000000" pitchFamily="50" charset="-128"/>
                <a:ea typeface="游ゴシック" panose="020B0400000000000000" pitchFamily="50" charset="-128"/>
              </a:rPr>
              <a:t>This season, we focused on the concept of “a strong robot that moves accurately” and made improvements to the sensors, structural design, and drive performance. For visual sensors, we combined an Open MV camera with an omni-directional mirror to enable the robot to recognize the entire court with only one camera. For ball detection, a system consists of 16 balls sensors placed in a circle, is used to provide more accurate angle detection.</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In particular, the ball sensor system eliminates the pin count limitation of microcontrollers by using a multiplexer. Significant enhancements have also been made to offensive performance. A newly designed kicker device and a capture zone that fits the shape of the ball, made by a 3D printer, reduces the number of kick failure. This dramatically improves the stability and power of the shot, and enables stable forward delivery of the ball. As a result, we managed to improve its performance as a "robot that can surely score goals”. The DIGILENT IG22 1/19 motor is used for the drive system to achieve a good balance of controllability and power of the robot. Furthermore, the two-layer omni wheel, which has evolved from a single-layer structure, provides both high traction and smooth movement. We also focused on making it easy to repair and debug the robot during the game. The on-board OLED Display enables us to check the real-time sensor data for quick troubleshooting and adjustments, eliminating the need for a PC connection and greatly improving the maintenance performance. As a main microcontroller, we chosen Teensy 4.0, ensuring high-speed communication and rich I/O expandability. In addition, we have placed emphasis on maintainability and stability through the use of flat cables, LEDs, and wiring design that takes noise suppression into consideration.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C4A1AB37-5F8F-3AD0-F303-492B9FE0A3BD}"/>
              </a:ext>
            </a:extLst>
          </p:cNvPr>
          <p:cNvSpPr txBox="1"/>
          <p:nvPr/>
        </p:nvSpPr>
        <p:spPr>
          <a:xfrm>
            <a:off x="3312076" y="17691320"/>
            <a:ext cx="315175" cy="200052"/>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E87340D7-FA77-56CF-90B2-345A9CBD5684}"/>
              </a:ext>
            </a:extLst>
          </p:cNvPr>
          <p:cNvPicPr>
            <a:picLocks noChangeAspect="1"/>
          </p:cNvPicPr>
          <p:nvPr/>
        </p:nvPicPr>
        <p:blipFill>
          <a:blip r:embed="rId3"/>
          <a:stretch>
            <a:fillRect/>
          </a:stretch>
        </p:blipFill>
        <p:spPr>
          <a:xfrm>
            <a:off x="15833015" y="15256799"/>
            <a:ext cx="2176965" cy="1450051"/>
          </a:xfrm>
          <a:prstGeom prst="rect">
            <a:avLst/>
          </a:prstGeom>
        </p:spPr>
      </p:pic>
      <p:sp>
        <p:nvSpPr>
          <p:cNvPr id="108" name="正方形/長方形 107">
            <a:extLst>
              <a:ext uri="{FF2B5EF4-FFF2-40B4-BE49-F238E27FC236}">
                <a16:creationId xmlns:a16="http://schemas.microsoft.com/office/drawing/2014/main" id="{E13FA7EE-D7E1-1334-7EAB-B1E66652BC12}"/>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CCEEC509-EC0C-9212-8221-8F6F5A93D2CF}"/>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F1030CBC-CB97-DA82-82D3-92E15C40EA49}"/>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D0D36B8-6FEC-5A4E-FC32-71FEB682F2F1}"/>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D8F06A6B-D832-6DA5-9F8F-28942930EF58}"/>
              </a:ext>
            </a:extLst>
          </p:cNvPr>
          <p:cNvSpPr txBox="1"/>
          <p:nvPr/>
        </p:nvSpPr>
        <p:spPr>
          <a:xfrm>
            <a:off x="5313351" y="3425247"/>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9A6E713B-DB6A-4B8B-1C9A-60B31704725A}"/>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92E5C010-5DC2-BD17-BA15-196A64637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D6B00488-BAAE-D092-1619-58372301A1CC}"/>
              </a:ext>
            </a:extLst>
          </p:cNvPr>
          <p:cNvSpPr txBox="1"/>
          <p:nvPr/>
        </p:nvSpPr>
        <p:spPr>
          <a:xfrm>
            <a:off x="5717764" y="2283973"/>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3B803C0E-D916-DC7B-C9D1-E58D5AFE2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D861D774-F29F-D16E-D867-41AF94DBADAC}"/>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2066B888-3D50-2398-B05C-15DBBD2953F8}"/>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4813D3CE-7587-1C79-1C1C-B5B17A3B74C5}"/>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0ACB1D7A-550A-6BAD-2EA0-4B65B1E9610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2BC4C52-9FA4-3E8F-6D79-2E1496AF4689}"/>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4394D2F-06F3-4CAB-D7F0-F3D68EE70A9B}"/>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1CAD1173-D992-A4C8-6D7E-B63FE03B0BA9}"/>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15849A88-2848-394C-EF3D-73A110D27D0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46756EF2-3400-7B4A-3AF9-03C331DEED0F}"/>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6055E58B-3A28-934E-B8BE-BB12BED6F52D}"/>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EC727DE7-B1C1-EC6D-EEED-C2CFBE3D8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0A9152CC-AD52-7B58-35AD-E9E34B84629B}"/>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ABE488A0-8693-9C02-A535-5BAA667047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C317BADB-50B3-99F9-DF10-30F6033E45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036D3C44-7E0A-DE41-0046-448891F911E5}"/>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C91CF92C-120C-9329-8C1F-C5A42260A1E0}"/>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64EDADDF-A32B-9195-F173-79B7B55101E8}"/>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8272F808-74AA-05D5-C7F1-1EB8223C336A}"/>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2B32A1AB-D893-F153-9D2B-F300DE3AA207}"/>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790DE415-7E6F-CA5E-FE7B-2619EE746C43}"/>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3C834B7B-1945-1864-38BB-F2D8870A520D}"/>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4D703DF8-B2FC-30AD-8665-91EDF2BA7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7122" y="20552465"/>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9E8D52BE-AFAE-07E6-D340-58FCAE208FB8}"/>
              </a:ext>
            </a:extLst>
          </p:cNvPr>
          <p:cNvSpPr txBox="1"/>
          <p:nvPr/>
        </p:nvSpPr>
        <p:spPr>
          <a:xfrm>
            <a:off x="14739" y="20450951"/>
            <a:ext cx="2692999" cy="923330"/>
          </a:xfrm>
          <a:prstGeom prst="rect">
            <a:avLst/>
          </a:prstGeom>
          <a:noFill/>
        </p:spPr>
        <p:txBody>
          <a:bodyPr wrap="square" rtlCol="0">
            <a:spAutoFit/>
          </a:bodyPr>
          <a:lstStyle/>
          <a:p>
            <a:r>
              <a:rPr kumimoji="1" lang="en-US" altLang="ja-JP" sz="54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A826883-FE55-E1D7-6448-141097974B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A7E0F709-8095-F5B4-F966-EC8E1CB822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202BF3E6-C2C1-D8F8-1CFF-BB171A5727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45FCE2AE-B3AB-66EE-9075-8D8F589541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6F61511A-2D5B-EB1F-D1F8-502E909AB529}"/>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D51A41F1-E3A6-F1DD-B1FE-70D691D8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4">
            <a:extLst>
              <a:ext uri="{FF2B5EF4-FFF2-40B4-BE49-F238E27FC236}">
                <a16:creationId xmlns:a16="http://schemas.microsoft.com/office/drawing/2014/main" id="{8D7059F8-792F-0522-D96E-79CEDBB6FA1E}"/>
              </a:ext>
            </a:extLst>
          </p:cNvPr>
          <p:cNvPicPr>
            <a:picLocks noChangeAspect="1" noChangeArrowheads="1"/>
          </p:cNvPicPr>
          <p:nvPr/>
        </p:nvPicPr>
        <p:blipFill>
          <a:blip r:embed="rId16">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387900F2-D6AD-4407-0AE8-144F2A4A1D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975" y="20601823"/>
            <a:ext cx="1137938" cy="777488"/>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9D9A2B28-CCE6-25FE-D31B-7A3F71B2B5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7" name="Picture 4">
            <a:extLst>
              <a:ext uri="{FF2B5EF4-FFF2-40B4-BE49-F238E27FC236}">
                <a16:creationId xmlns:a16="http://schemas.microsoft.com/office/drawing/2014/main" id="{55C4B3AF-A7FC-AB3C-22FA-647AEF5B3D0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14358" y="20548483"/>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14">
            <a:extLst>
              <a:ext uri="{FF2B5EF4-FFF2-40B4-BE49-F238E27FC236}">
                <a16:creationId xmlns:a16="http://schemas.microsoft.com/office/drawing/2014/main" id="{B6310AA9-EC15-E3F4-F687-47D16FE5B42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6824" y="20690438"/>
            <a:ext cx="3108098" cy="600255"/>
          </a:xfrm>
          <a:prstGeom prst="rect">
            <a:avLst/>
          </a:prstGeom>
          <a:noFill/>
          <a:extLst>
            <a:ext uri="{909E8E84-426E-40DD-AFC4-6F175D3DCCD1}">
              <a14:hiddenFill xmlns:a14="http://schemas.microsoft.com/office/drawing/2010/main">
                <a:solidFill>
                  <a:srgbClr val="FFFFFF"/>
                </a:solidFill>
              </a14:hiddenFill>
            </a:ext>
          </a:extLst>
        </p:spPr>
      </p:pic>
      <p:sp>
        <p:nvSpPr>
          <p:cNvPr id="2250" name="正方形/長方形 2249">
            <a:extLst>
              <a:ext uri="{FF2B5EF4-FFF2-40B4-BE49-F238E27FC236}">
                <a16:creationId xmlns:a16="http://schemas.microsoft.com/office/drawing/2014/main" id="{C397DD1D-62A7-CEC1-3025-C8128E216E9E}"/>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sp>
        <p:nvSpPr>
          <p:cNvPr id="2251" name="テキスト ボックス 2250">
            <a:extLst>
              <a:ext uri="{FF2B5EF4-FFF2-40B4-BE49-F238E27FC236}">
                <a16:creationId xmlns:a16="http://schemas.microsoft.com/office/drawing/2014/main" id="{BD651190-F840-FAC3-622B-9EE8FC8E330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619D5B20-07AC-DF5D-D14B-69C95A6D9232}"/>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There were some fluctuations in the analog values from the ball sensor. 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applying a moving average filter makes the sensor readings smoother.</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294" name="Picture 4">
            <a:extLst>
              <a:ext uri="{FF2B5EF4-FFF2-40B4-BE49-F238E27FC236}">
                <a16:creationId xmlns:a16="http://schemas.microsoft.com/office/drawing/2014/main" id="{93BEE099-72AB-A0CA-A2AC-78FF2C53F4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05886" y="754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295" name="テキスト ボックス 2294">
            <a:extLst>
              <a:ext uri="{FF2B5EF4-FFF2-40B4-BE49-F238E27FC236}">
                <a16:creationId xmlns:a16="http://schemas.microsoft.com/office/drawing/2014/main" id="{0F015DEA-5264-1C1C-0443-2EF9859E0F19}"/>
              </a:ext>
            </a:extLst>
          </p:cNvPr>
          <p:cNvSpPr txBox="1"/>
          <p:nvPr/>
        </p:nvSpPr>
        <p:spPr>
          <a:xfrm>
            <a:off x="15351949" y="577997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circuit fabrication</a:t>
            </a:r>
          </a:p>
        </p:txBody>
      </p:sp>
      <p:sp>
        <p:nvSpPr>
          <p:cNvPr id="2296" name="テキスト ボックス 2295">
            <a:extLst>
              <a:ext uri="{FF2B5EF4-FFF2-40B4-BE49-F238E27FC236}">
                <a16:creationId xmlns:a16="http://schemas.microsoft.com/office/drawing/2014/main" id="{4650176B-F27A-BEB0-A577-A220AB2FECCD}"/>
              </a:ext>
            </a:extLst>
          </p:cNvPr>
          <p:cNvSpPr txBox="1"/>
          <p:nvPr/>
        </p:nvSpPr>
        <p:spPr>
          <a:xfrm>
            <a:off x="14773788" y="539821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2297" name="Google Shape;182;p13">
            <a:extLst>
              <a:ext uri="{FF2B5EF4-FFF2-40B4-BE49-F238E27FC236}">
                <a16:creationId xmlns:a16="http://schemas.microsoft.com/office/drawing/2014/main" id="{A3B13361-948E-7C44-29E0-1C40EAD218D7}"/>
              </a:ext>
            </a:extLst>
          </p:cNvPr>
          <p:cNvPicPr preferRelativeResize="0"/>
          <p:nvPr/>
        </p:nvPicPr>
        <p:blipFill rotWithShape="1">
          <a:blip r:embed="rId22">
            <a:alphaModFix/>
          </a:blip>
          <a:srcRect/>
          <a:stretch/>
        </p:blipFill>
        <p:spPr>
          <a:xfrm>
            <a:off x="14837931" y="5746406"/>
            <a:ext cx="606770" cy="597688"/>
          </a:xfrm>
          <a:prstGeom prst="rect">
            <a:avLst/>
          </a:prstGeom>
          <a:noFill/>
          <a:ln>
            <a:noFill/>
          </a:ln>
        </p:spPr>
      </p:pic>
      <p:pic>
        <p:nvPicPr>
          <p:cNvPr id="2298" name="Google Shape;290;p13">
            <a:extLst>
              <a:ext uri="{FF2B5EF4-FFF2-40B4-BE49-F238E27FC236}">
                <a16:creationId xmlns:a16="http://schemas.microsoft.com/office/drawing/2014/main" id="{050CC806-E76E-8EBA-1630-411F772C1046}"/>
              </a:ext>
            </a:extLst>
          </p:cNvPr>
          <p:cNvPicPr preferRelativeResize="0"/>
          <p:nvPr/>
        </p:nvPicPr>
        <p:blipFill rotWithShape="1">
          <a:blip r:embed="rId23">
            <a:alphaModFix/>
          </a:blip>
          <a:srcRect/>
          <a:stretch/>
        </p:blipFill>
        <p:spPr>
          <a:xfrm>
            <a:off x="14901431" y="6667731"/>
            <a:ext cx="444086" cy="447827"/>
          </a:xfrm>
          <a:prstGeom prst="rect">
            <a:avLst/>
          </a:prstGeom>
          <a:noFill/>
          <a:ln>
            <a:noFill/>
          </a:ln>
        </p:spPr>
      </p:pic>
      <p:pic>
        <p:nvPicPr>
          <p:cNvPr id="2299" name="Picture 3" descr="OpenMV · GitHub">
            <a:extLst>
              <a:ext uri="{FF2B5EF4-FFF2-40B4-BE49-F238E27FC236}">
                <a16:creationId xmlns:a16="http://schemas.microsoft.com/office/drawing/2014/main" id="{46ADCC56-FF6D-3D68-73A9-023728D514B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74121" y="6667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300" name="Picture 15" descr="Github 接続/システム障害発生？サービス中断などの問題をリアルタイムでお知らせ | Downdetector">
            <a:extLst>
              <a:ext uri="{FF2B5EF4-FFF2-40B4-BE49-F238E27FC236}">
                <a16:creationId xmlns:a16="http://schemas.microsoft.com/office/drawing/2014/main" id="{D82315A7-07BA-EB33-83ED-6E5D80B8FEA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870235" y="760018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301" name="テキスト ボックス 2300">
            <a:extLst>
              <a:ext uri="{FF2B5EF4-FFF2-40B4-BE49-F238E27FC236}">
                <a16:creationId xmlns:a16="http://schemas.microsoft.com/office/drawing/2014/main" id="{A28B0D0C-2E94-4041-D0B8-B8C0172398C9}"/>
              </a:ext>
            </a:extLst>
          </p:cNvPr>
          <p:cNvSpPr txBox="1"/>
          <p:nvPr/>
        </p:nvSpPr>
        <p:spPr>
          <a:xfrm>
            <a:off x="15338206" y="7559467"/>
            <a:ext cx="1280266" cy="369332"/>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data storage</a:t>
            </a:r>
          </a:p>
        </p:txBody>
      </p:sp>
      <p:sp>
        <p:nvSpPr>
          <p:cNvPr id="2302" name="テキスト ボックス 2301">
            <a:extLst>
              <a:ext uri="{FF2B5EF4-FFF2-40B4-BE49-F238E27FC236}">
                <a16:creationId xmlns:a16="http://schemas.microsoft.com/office/drawing/2014/main" id="{BB9BCD56-2D01-99FE-28B3-B43718934B03}"/>
              </a:ext>
            </a:extLst>
          </p:cNvPr>
          <p:cNvSpPr txBox="1"/>
          <p:nvPr/>
        </p:nvSpPr>
        <p:spPr>
          <a:xfrm>
            <a:off x="15327481" y="6600663"/>
            <a:ext cx="1431628"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800" dirty="0">
                <a:latin typeface="游ゴシック" panose="020B0400000000000000" pitchFamily="50" charset="-128"/>
                <a:ea typeface="游ゴシック" panose="020B0400000000000000" pitchFamily="50" charset="-128"/>
              </a:rPr>
              <a:t>Used for programming (except for the camera) with C++</a:t>
            </a:r>
          </a:p>
        </p:txBody>
      </p:sp>
      <p:sp>
        <p:nvSpPr>
          <p:cNvPr id="2303" name="テキスト ボックス 2302">
            <a:extLst>
              <a:ext uri="{FF2B5EF4-FFF2-40B4-BE49-F238E27FC236}">
                <a16:creationId xmlns:a16="http://schemas.microsoft.com/office/drawing/2014/main" id="{0A38B96F-2C50-09C4-D504-622B631F32A2}"/>
              </a:ext>
            </a:extLst>
          </p:cNvPr>
          <p:cNvSpPr txBox="1"/>
          <p:nvPr/>
        </p:nvSpPr>
        <p:spPr>
          <a:xfrm>
            <a:off x="14773482" y="55435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2496" name="テキスト ボックス 2495">
            <a:extLst>
              <a:ext uri="{FF2B5EF4-FFF2-40B4-BE49-F238E27FC236}">
                <a16:creationId xmlns:a16="http://schemas.microsoft.com/office/drawing/2014/main" id="{A1282AD5-256C-CFF2-082C-FB008F1844D9}"/>
              </a:ext>
            </a:extLst>
          </p:cNvPr>
          <p:cNvSpPr txBox="1"/>
          <p:nvPr/>
        </p:nvSpPr>
        <p:spPr>
          <a:xfrm>
            <a:off x="17015162" y="5772757"/>
            <a:ext cx="1616117" cy="61555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800" dirty="0">
                <a:latin typeface="游ゴシック" panose="020B0400000000000000" pitchFamily="50" charset="-128"/>
                <a:ea typeface="游ゴシック" panose="020B0400000000000000" pitchFamily="50" charset="-128"/>
              </a:rPr>
              <a:t>Used for designing </a:t>
            </a:r>
          </a:p>
          <a:p>
            <a:r>
              <a:rPr kumimoji="1" lang="en-US" altLang="ja-JP" sz="800" dirty="0">
                <a:latin typeface="游ゴシック" panose="020B0400000000000000" pitchFamily="50" charset="-128"/>
                <a:ea typeface="游ゴシック" panose="020B0400000000000000" pitchFamily="50" charset="-128"/>
              </a:rPr>
              <a:t>the robot’s frame and components</a:t>
            </a:r>
          </a:p>
        </p:txBody>
      </p:sp>
      <p:pic>
        <p:nvPicPr>
          <p:cNvPr id="2497" name="Google Shape;289;p13">
            <a:extLst>
              <a:ext uri="{FF2B5EF4-FFF2-40B4-BE49-F238E27FC236}">
                <a16:creationId xmlns:a16="http://schemas.microsoft.com/office/drawing/2014/main" id="{238AB3C9-AB99-C143-2592-57774FE97F52}"/>
              </a:ext>
            </a:extLst>
          </p:cNvPr>
          <p:cNvPicPr preferRelativeResize="0"/>
          <p:nvPr/>
        </p:nvPicPr>
        <p:blipFill rotWithShape="1">
          <a:blip r:embed="rId26">
            <a:alphaModFix/>
          </a:blip>
          <a:srcRect/>
          <a:stretch/>
        </p:blipFill>
        <p:spPr>
          <a:xfrm>
            <a:off x="16495056" y="5740400"/>
            <a:ext cx="613201" cy="582643"/>
          </a:xfrm>
          <a:prstGeom prst="rect">
            <a:avLst/>
          </a:prstGeom>
          <a:noFill/>
          <a:ln>
            <a:noFill/>
          </a:ln>
        </p:spPr>
      </p:pic>
      <p:sp>
        <p:nvSpPr>
          <p:cNvPr id="2498" name="テキスト ボックス 2497">
            <a:extLst>
              <a:ext uri="{FF2B5EF4-FFF2-40B4-BE49-F238E27FC236}">
                <a16:creationId xmlns:a16="http://schemas.microsoft.com/office/drawing/2014/main" id="{AE10422D-CBA7-AE26-6C49-CEC5EEAE805F}"/>
              </a:ext>
            </a:extLst>
          </p:cNvPr>
          <p:cNvSpPr txBox="1"/>
          <p:nvPr/>
        </p:nvSpPr>
        <p:spPr>
          <a:xfrm>
            <a:off x="14768956" y="636097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2499" name="テキスト ボックス 2498">
            <a:extLst>
              <a:ext uri="{FF2B5EF4-FFF2-40B4-BE49-F238E27FC236}">
                <a16:creationId xmlns:a16="http://schemas.microsoft.com/office/drawing/2014/main" id="{47DB49CF-C387-77B6-69B7-5B29DAEF62C9}"/>
              </a:ext>
            </a:extLst>
          </p:cNvPr>
          <p:cNvSpPr txBox="1"/>
          <p:nvPr/>
        </p:nvSpPr>
        <p:spPr>
          <a:xfrm>
            <a:off x="17018957" y="6591474"/>
            <a:ext cx="1523043"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800" dirty="0">
                <a:latin typeface="游ゴシック" panose="020B0400000000000000" pitchFamily="50" charset="-128"/>
                <a:ea typeface="游ゴシック" panose="020B0400000000000000" pitchFamily="50" charset="-128"/>
              </a:rPr>
              <a:t>Used for programming the camera with Python</a:t>
            </a:r>
          </a:p>
        </p:txBody>
      </p:sp>
      <p:sp>
        <p:nvSpPr>
          <p:cNvPr id="2500" name="テキスト ボックス 2499">
            <a:extLst>
              <a:ext uri="{FF2B5EF4-FFF2-40B4-BE49-F238E27FC236}">
                <a16:creationId xmlns:a16="http://schemas.microsoft.com/office/drawing/2014/main" id="{E21BC1AA-BC99-3028-B793-95BD48C8F30F}"/>
              </a:ext>
            </a:extLst>
          </p:cNvPr>
          <p:cNvSpPr txBox="1"/>
          <p:nvPr/>
        </p:nvSpPr>
        <p:spPr>
          <a:xfrm>
            <a:off x="17031246" y="7541644"/>
            <a:ext cx="1687679"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800" dirty="0">
                <a:latin typeface="游ゴシック" panose="020B0400000000000000" pitchFamily="50" charset="-128"/>
                <a:ea typeface="游ゴシック" panose="020B0400000000000000" pitchFamily="50" charset="-128"/>
              </a:rPr>
              <a:t>Used for sharing information among team members</a:t>
            </a:r>
            <a:endParaRPr lang="en-US" altLang="ja-JP" sz="600" dirty="0">
              <a:latin typeface="游ゴシック" panose="020B0400000000000000" pitchFamily="50" charset="-128"/>
              <a:ea typeface="游ゴシック" panose="020B0400000000000000" pitchFamily="50" charset="-128"/>
            </a:endParaRPr>
          </a:p>
        </p:txBody>
      </p:sp>
      <p:sp>
        <p:nvSpPr>
          <p:cNvPr id="2501" name="テキスト ボックス 2500">
            <a:extLst>
              <a:ext uri="{FF2B5EF4-FFF2-40B4-BE49-F238E27FC236}">
                <a16:creationId xmlns:a16="http://schemas.microsoft.com/office/drawing/2014/main" id="{E0D49ECC-9A3C-8821-2730-A553BB41BAD1}"/>
              </a:ext>
            </a:extLst>
          </p:cNvPr>
          <p:cNvSpPr txBox="1"/>
          <p:nvPr/>
        </p:nvSpPr>
        <p:spPr>
          <a:xfrm>
            <a:off x="14774119" y="7285256"/>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2502" name="テキスト ボックス 2501">
            <a:extLst>
              <a:ext uri="{FF2B5EF4-FFF2-40B4-BE49-F238E27FC236}">
                <a16:creationId xmlns:a16="http://schemas.microsoft.com/office/drawing/2014/main" id="{51D7482F-8D7E-3BC6-F4E4-B22A24710C1C}"/>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pic>
        <p:nvPicPr>
          <p:cNvPr id="2503" name="Picture 2">
            <a:extLst>
              <a:ext uri="{FF2B5EF4-FFF2-40B4-BE49-F238E27FC236}">
                <a16:creationId xmlns:a16="http://schemas.microsoft.com/office/drawing/2014/main" id="{4EC9AA65-476E-A1C5-622D-A8B9E48AC4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299909" y="20450951"/>
            <a:ext cx="3122991" cy="936897"/>
          </a:xfrm>
          <a:prstGeom prst="rect">
            <a:avLst/>
          </a:prstGeom>
          <a:noFill/>
          <a:extLst>
            <a:ext uri="{909E8E84-426E-40DD-AFC4-6F175D3DCCD1}">
              <a14:hiddenFill xmlns:a14="http://schemas.microsoft.com/office/drawing/2010/main">
                <a:solidFill>
                  <a:srgbClr val="FFFFFF"/>
                </a:solidFill>
              </a14:hiddenFill>
            </a:ext>
          </a:extLst>
        </p:spPr>
      </p:pic>
      <p:pic>
        <p:nvPicPr>
          <p:cNvPr id="2504" name="Picture 4">
            <a:extLst>
              <a:ext uri="{FF2B5EF4-FFF2-40B4-BE49-F238E27FC236}">
                <a16:creationId xmlns:a16="http://schemas.microsoft.com/office/drawing/2014/main" id="{7687560B-B184-A125-07DC-21EA1DECAF3C}"/>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419506" y="20593901"/>
            <a:ext cx="2370711" cy="7238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05" name="グラフ 2504">
            <a:extLst>
              <a:ext uri="{FF2B5EF4-FFF2-40B4-BE49-F238E27FC236}">
                <a16:creationId xmlns:a16="http://schemas.microsoft.com/office/drawing/2014/main" id="{BF727B2B-D722-9FD3-D6A7-1A9AB307B9C3}"/>
              </a:ext>
            </a:extLst>
          </p:cNvPr>
          <p:cNvGraphicFramePr>
            <a:graphicFrameLocks/>
          </p:cNvGraphicFramePr>
          <p:nvPr>
            <p:extLst>
              <p:ext uri="{D42A27DB-BD31-4B8C-83A1-F6EECF244321}">
                <p14:modId xmlns:p14="http://schemas.microsoft.com/office/powerpoint/2010/main" val="2758504566"/>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29"/>
          </a:graphicData>
        </a:graphic>
      </p:graphicFrame>
      <p:grpSp>
        <p:nvGrpSpPr>
          <p:cNvPr id="2507" name="グループ化 2506">
            <a:extLst>
              <a:ext uri="{FF2B5EF4-FFF2-40B4-BE49-F238E27FC236}">
                <a16:creationId xmlns:a16="http://schemas.microsoft.com/office/drawing/2014/main" id="{6D8AA466-D9EA-313E-E034-F8D8756C80C8}"/>
              </a:ext>
            </a:extLst>
          </p:cNvPr>
          <p:cNvGrpSpPr/>
          <p:nvPr/>
        </p:nvGrpSpPr>
        <p:grpSpPr>
          <a:xfrm rot="20217503">
            <a:off x="9339035" y="7238717"/>
            <a:ext cx="828117" cy="205740"/>
            <a:chOff x="9305208" y="5472463"/>
            <a:chExt cx="828117" cy="205740"/>
          </a:xfrm>
        </p:grpSpPr>
        <p:sp>
          <p:nvSpPr>
            <p:cNvPr id="2508" name="矢印: 五方向 2507">
              <a:extLst>
                <a:ext uri="{FF2B5EF4-FFF2-40B4-BE49-F238E27FC236}">
                  <a16:creationId xmlns:a16="http://schemas.microsoft.com/office/drawing/2014/main" id="{D2C31617-C4C9-C639-B35D-9AE375EFD6C0}"/>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09" name="テキスト ボックス 126">
              <a:extLst>
                <a:ext uri="{FF2B5EF4-FFF2-40B4-BE49-F238E27FC236}">
                  <a16:creationId xmlns:a16="http://schemas.microsoft.com/office/drawing/2014/main" id="{9F36B60C-F329-B96E-9C69-BFF918ECC755}"/>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0" name="グループ化 2509">
            <a:extLst>
              <a:ext uri="{FF2B5EF4-FFF2-40B4-BE49-F238E27FC236}">
                <a16:creationId xmlns:a16="http://schemas.microsoft.com/office/drawing/2014/main" id="{D0838A35-BBC2-8CBF-3197-658AEFDDCA85}"/>
              </a:ext>
            </a:extLst>
          </p:cNvPr>
          <p:cNvGrpSpPr/>
          <p:nvPr/>
        </p:nvGrpSpPr>
        <p:grpSpPr>
          <a:xfrm rot="20231070">
            <a:off x="10022770" y="6843476"/>
            <a:ext cx="1337138" cy="204206"/>
            <a:chOff x="10102260" y="5471170"/>
            <a:chExt cx="1337138" cy="204206"/>
          </a:xfrm>
        </p:grpSpPr>
        <p:sp>
          <p:nvSpPr>
            <p:cNvPr id="2511" name="矢印: 山形 2510">
              <a:extLst>
                <a:ext uri="{FF2B5EF4-FFF2-40B4-BE49-F238E27FC236}">
                  <a16:creationId xmlns:a16="http://schemas.microsoft.com/office/drawing/2014/main" id="{D4095238-3CB3-86D3-E7C2-F45DDAD63FF8}"/>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12" name="テキスト ボックス 126">
              <a:extLst>
                <a:ext uri="{FF2B5EF4-FFF2-40B4-BE49-F238E27FC236}">
                  <a16:creationId xmlns:a16="http://schemas.microsoft.com/office/drawing/2014/main" id="{4BE153CF-46DE-ADFC-CBD6-127457B1D4EA}"/>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13" name="グループ化 2512">
            <a:extLst>
              <a:ext uri="{FF2B5EF4-FFF2-40B4-BE49-F238E27FC236}">
                <a16:creationId xmlns:a16="http://schemas.microsoft.com/office/drawing/2014/main" id="{33F8D77B-4469-D768-A1D5-64E8C65966FB}"/>
              </a:ext>
            </a:extLst>
          </p:cNvPr>
          <p:cNvGrpSpPr/>
          <p:nvPr/>
        </p:nvGrpSpPr>
        <p:grpSpPr>
          <a:xfrm rot="20245190">
            <a:off x="11188903" y="6317535"/>
            <a:ext cx="1524000" cy="204206"/>
            <a:chOff x="11606295" y="5473368"/>
            <a:chExt cx="1524000" cy="204206"/>
          </a:xfrm>
        </p:grpSpPr>
        <p:sp>
          <p:nvSpPr>
            <p:cNvPr id="2523" name="矢印: 山形 2522">
              <a:extLst>
                <a:ext uri="{FF2B5EF4-FFF2-40B4-BE49-F238E27FC236}">
                  <a16:creationId xmlns:a16="http://schemas.microsoft.com/office/drawing/2014/main" id="{D23F7C2D-2F09-0A70-EC8E-A18F1B620F1A}"/>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29" name="テキスト ボックス 126">
              <a:extLst>
                <a:ext uri="{FF2B5EF4-FFF2-40B4-BE49-F238E27FC236}">
                  <a16:creationId xmlns:a16="http://schemas.microsoft.com/office/drawing/2014/main" id="{97AB7390-220F-7CC1-96C7-7D9D2991B95F}"/>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0" name="グループ化 2529">
            <a:extLst>
              <a:ext uri="{FF2B5EF4-FFF2-40B4-BE49-F238E27FC236}">
                <a16:creationId xmlns:a16="http://schemas.microsoft.com/office/drawing/2014/main" id="{FA2DE9B7-F32B-54AE-D8B8-B5C1027330A1}"/>
              </a:ext>
            </a:extLst>
          </p:cNvPr>
          <p:cNvGrpSpPr/>
          <p:nvPr/>
        </p:nvGrpSpPr>
        <p:grpSpPr>
          <a:xfrm rot="20237637">
            <a:off x="12552032" y="5820578"/>
            <a:ext cx="1189635" cy="204206"/>
            <a:chOff x="13116349" y="5467646"/>
            <a:chExt cx="1189635" cy="204206"/>
          </a:xfrm>
        </p:grpSpPr>
        <p:sp>
          <p:nvSpPr>
            <p:cNvPr id="2531" name="矢印: 山形 2530">
              <a:extLst>
                <a:ext uri="{FF2B5EF4-FFF2-40B4-BE49-F238E27FC236}">
                  <a16:creationId xmlns:a16="http://schemas.microsoft.com/office/drawing/2014/main" id="{486025E3-5413-2A17-1BC6-E1297996EF5E}"/>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2" name="テキスト ボックス 126">
              <a:extLst>
                <a:ext uri="{FF2B5EF4-FFF2-40B4-BE49-F238E27FC236}">
                  <a16:creationId xmlns:a16="http://schemas.microsoft.com/office/drawing/2014/main" id="{B89FF12C-9439-FEAB-D52A-D6CD5F64159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533" name="グループ化 2532">
            <a:extLst>
              <a:ext uri="{FF2B5EF4-FFF2-40B4-BE49-F238E27FC236}">
                <a16:creationId xmlns:a16="http://schemas.microsoft.com/office/drawing/2014/main" id="{7347DC20-DB82-E5DA-4F2C-47CF392C5565}"/>
              </a:ext>
            </a:extLst>
          </p:cNvPr>
          <p:cNvGrpSpPr/>
          <p:nvPr/>
        </p:nvGrpSpPr>
        <p:grpSpPr>
          <a:xfrm rot="20228083">
            <a:off x="13608242" y="5453768"/>
            <a:ext cx="827525" cy="204206"/>
            <a:chOff x="13994004" y="5468789"/>
            <a:chExt cx="827525" cy="204206"/>
          </a:xfrm>
        </p:grpSpPr>
        <p:sp>
          <p:nvSpPr>
            <p:cNvPr id="2534" name="矢印: 山形 2533">
              <a:extLst>
                <a:ext uri="{FF2B5EF4-FFF2-40B4-BE49-F238E27FC236}">
                  <a16:creationId xmlns:a16="http://schemas.microsoft.com/office/drawing/2014/main" id="{299E4A13-C5FA-9523-FBE7-3AC0B4952A22}"/>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37" name="テキスト ボックス 126">
              <a:extLst>
                <a:ext uri="{FF2B5EF4-FFF2-40B4-BE49-F238E27FC236}">
                  <a16:creationId xmlns:a16="http://schemas.microsoft.com/office/drawing/2014/main" id="{49DB52E9-AB3F-E82F-01CE-9184885749F4}"/>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pic>
        <p:nvPicPr>
          <p:cNvPr id="3" name="図 2">
            <a:extLst>
              <a:ext uri="{FF2B5EF4-FFF2-40B4-BE49-F238E27FC236}">
                <a16:creationId xmlns:a16="http://schemas.microsoft.com/office/drawing/2014/main" id="{3473AB8A-67D2-93FD-731B-62B976CE9537}"/>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4032941" y="20632968"/>
            <a:ext cx="1011041" cy="750657"/>
          </a:xfrm>
          <a:prstGeom prst="rect">
            <a:avLst/>
          </a:prstGeom>
        </p:spPr>
      </p:pic>
      <p:sp>
        <p:nvSpPr>
          <p:cNvPr id="128" name="テキスト ボックス 127">
            <a:extLst>
              <a:ext uri="{FF2B5EF4-FFF2-40B4-BE49-F238E27FC236}">
                <a16:creationId xmlns:a16="http://schemas.microsoft.com/office/drawing/2014/main" id="{FB7EC806-42E8-3EFD-48EF-DE92D0FAFD47}"/>
              </a:ext>
            </a:extLst>
          </p:cNvPr>
          <p:cNvSpPr txBox="1"/>
          <p:nvPr/>
        </p:nvSpPr>
        <p:spPr>
          <a:xfrm>
            <a:off x="6598192" y="8926184"/>
            <a:ext cx="4010541" cy="1631216"/>
          </a:xfrm>
          <a:prstGeom prst="rect">
            <a:avLst/>
          </a:prstGeom>
          <a:noFill/>
        </p:spPr>
        <p:txBody>
          <a:bodyPr wrap="square" rtlCol="0">
            <a:spAutoFit/>
          </a:bodyPr>
          <a:lstStyle/>
          <a:p>
            <a:r>
              <a:rPr kumimoji="1" lang="en-US" altLang="ja-JP" sz="2000" b="1" dirty="0">
                <a:solidFill>
                  <a:schemeClr val="tx1"/>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Vision System</a:t>
            </a:r>
          </a:p>
          <a:p>
            <a:r>
              <a:rPr lang="en-US" altLang="ja-JP" sz="800" dirty="0">
                <a:latin typeface="游ゴシック" panose="020B0400000000000000" pitchFamily="50" charset="-128"/>
                <a:ea typeface="游ゴシック" panose="020B0400000000000000" pitchFamily="50" charset="-128"/>
              </a:rPr>
              <a:t>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is limited to a viewing angle of about 70 degrees when used as a stand-alone camera, which is not enough for the robot to simultaneously grasp all directions of its surroundings. Therefore, we combined the </a:t>
            </a:r>
            <a:r>
              <a:rPr lang="en-US" altLang="ja-JP" sz="800" dirty="0" err="1">
                <a:latin typeface="游ゴシック" panose="020B0400000000000000" pitchFamily="50" charset="-128"/>
                <a:ea typeface="游ゴシック" panose="020B0400000000000000" pitchFamily="50" charset="-128"/>
              </a:rPr>
              <a:t>OpenMV</a:t>
            </a:r>
            <a:r>
              <a:rPr lang="en-US" altLang="ja-JP" sz="800" dirty="0">
                <a:latin typeface="游ゴシック" panose="020B0400000000000000" pitchFamily="50" charset="-128"/>
                <a:ea typeface="游ゴシック" panose="020B0400000000000000" pitchFamily="50" charset="-128"/>
              </a:rPr>
              <a:t> H7 with an Omnidirectional Mirror to create a system that allows the robot to acquire 360-degree omnidirectional images. The Omnidirectional Mirror is made of polyvinyl chloride (PVC), which is softened by heating and then pressed (heat-pressed) onto a hyperboloid surface made with a 3D printer to match the ideal shape designed on a computer. This can then be used to reflect it back to the camera, making it possible to acquire information from all directions with a single camera. </a:t>
            </a:r>
          </a:p>
        </p:txBody>
      </p:sp>
      <p:sp>
        <p:nvSpPr>
          <p:cNvPr id="129" name="テキスト ボックス 128">
            <a:extLst>
              <a:ext uri="{FF2B5EF4-FFF2-40B4-BE49-F238E27FC236}">
                <a16:creationId xmlns:a16="http://schemas.microsoft.com/office/drawing/2014/main" id="{B1C1DAB4-7B5F-B536-FAFC-B5EBB6316F01}"/>
              </a:ext>
            </a:extLst>
          </p:cNvPr>
          <p:cNvSpPr txBox="1"/>
          <p:nvPr/>
        </p:nvSpPr>
        <p:spPr>
          <a:xfrm>
            <a:off x="7017143" y="1098509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31" name="テキスト ボックス 130">
            <a:extLst>
              <a:ext uri="{FF2B5EF4-FFF2-40B4-BE49-F238E27FC236}">
                <a16:creationId xmlns:a16="http://schemas.microsoft.com/office/drawing/2014/main" id="{E5F67C89-49F1-9409-A38B-44AA40F3B89D}"/>
              </a:ext>
            </a:extLst>
          </p:cNvPr>
          <p:cNvSpPr txBox="1"/>
          <p:nvPr/>
        </p:nvSpPr>
        <p:spPr>
          <a:xfrm>
            <a:off x="6598192" y="12638339"/>
            <a:ext cx="3932648" cy="169277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Debug System </a:t>
            </a:r>
          </a:p>
          <a:p>
            <a:pPr>
              <a:buNone/>
            </a:pPr>
            <a:r>
              <a:rPr lang="en-US" altLang="ja-JP" sz="800" dirty="0">
                <a:latin typeface="游ゴシック" panose="020B0400000000000000" pitchFamily="50" charset="-128"/>
                <a:ea typeface="游ゴシック" panose="020B0400000000000000" pitchFamily="50" charset="-128"/>
              </a:rPr>
              <a:t>Debug System By equipping the robot with an O-LED display, it is now possible to view data from the sensor in real time. This allows for quick assessment of the robot's status and the surrounding situation on the spot, enabling more rapid and flexible tactical changes and troubleshooting. Previously, to check sensor data, the robot had to be </a:t>
            </a:r>
            <a:r>
              <a:rPr lang="en-US" altLang="ja-JP" sz="800" dirty="0" err="1">
                <a:latin typeface="游ゴシック" panose="020B0400000000000000" pitchFamily="50" charset="-128"/>
                <a:ea typeface="游ゴシック" panose="020B0400000000000000" pitchFamily="50" charset="-128"/>
              </a:rPr>
              <a:t>stopped,connected</a:t>
            </a:r>
            <a:r>
              <a:rPr lang="en-US" altLang="ja-JP" sz="800" dirty="0">
                <a:latin typeface="游ゴシック" panose="020B0400000000000000" pitchFamily="50" charset="-128"/>
                <a:ea typeface="游ゴシック" panose="020B0400000000000000" pitchFamily="50" charset="-128"/>
              </a:rPr>
              <a:t> to a computer, and the data reviewed. However, the introduction of the OLED Display has significantly reduced this effort. Especially in situations where quick on-site decision-making and response speed are required within limited match time, this provides a significant advantage. Additionally, it is also utilized for on-site debugging, contributing to improved development efficiency.</a:t>
            </a: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32" name="Picture 6">
            <a:extLst>
              <a:ext uri="{FF2B5EF4-FFF2-40B4-BE49-F238E27FC236}">
                <a16:creationId xmlns:a16="http://schemas.microsoft.com/office/drawing/2014/main" id="{BE39D4E2-8A22-E7FA-9107-6AF52A41A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22591" y="1072671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4AEAF1E0-4A4F-9C7B-15F1-7EEE60BBB54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38754" t="17912" r="31785" b="32086"/>
          <a:stretch/>
        </p:blipFill>
        <p:spPr bwMode="auto">
          <a:xfrm>
            <a:off x="10558829" y="8899606"/>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35" name="矢印: 右 134">
            <a:extLst>
              <a:ext uri="{FF2B5EF4-FFF2-40B4-BE49-F238E27FC236}">
                <a16:creationId xmlns:a16="http://schemas.microsoft.com/office/drawing/2014/main" id="{E96782E8-0204-356E-61BD-B9F7291041E2}"/>
              </a:ext>
            </a:extLst>
          </p:cNvPr>
          <p:cNvSpPr/>
          <p:nvPr/>
        </p:nvSpPr>
        <p:spPr>
          <a:xfrm>
            <a:off x="9100563" y="1101928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7" name="テキスト ボックス 136">
            <a:extLst>
              <a:ext uri="{FF2B5EF4-FFF2-40B4-BE49-F238E27FC236}">
                <a16:creationId xmlns:a16="http://schemas.microsoft.com/office/drawing/2014/main" id="{461A5D73-C000-568B-D2F7-D4937F1F4799}"/>
              </a:ext>
            </a:extLst>
          </p:cNvPr>
          <p:cNvSpPr txBox="1"/>
          <p:nvPr/>
        </p:nvSpPr>
        <p:spPr>
          <a:xfrm>
            <a:off x="10465762" y="8882780"/>
            <a:ext cx="1444045" cy="253916"/>
          </a:xfrm>
          <a:prstGeom prst="rect">
            <a:avLst/>
          </a:prstGeom>
          <a:noFill/>
        </p:spPr>
        <p:txBody>
          <a:bodyPr wrap="square" rtlCol="0">
            <a:spAutoFit/>
          </a:bodyPr>
          <a:lstStyle/>
          <a:p>
            <a:r>
              <a:rPr kumimoji="1" lang="en-US" altLang="ja-JP" sz="1050" b="1" dirty="0">
                <a:latin typeface="Bahnschrift SemiCondensed" panose="020B0502040204020203" pitchFamily="34" charset="0"/>
                <a:ea typeface="游ゴシック" panose="020B0400000000000000" pitchFamily="50" charset="-128"/>
              </a:rPr>
              <a:t>Omnidirectional Mirror</a:t>
            </a:r>
            <a:endParaRPr kumimoji="1" lang="ja-JP" altLang="en-US" sz="105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43" name="テキスト ボックス 142">
            <a:extLst>
              <a:ext uri="{FF2B5EF4-FFF2-40B4-BE49-F238E27FC236}">
                <a16:creationId xmlns:a16="http://schemas.microsoft.com/office/drawing/2014/main" id="{CB32AF55-A153-DF42-5B27-DB3B9B5B8DC5}"/>
              </a:ext>
            </a:extLst>
          </p:cNvPr>
          <p:cNvSpPr txBox="1"/>
          <p:nvPr/>
        </p:nvSpPr>
        <p:spPr>
          <a:xfrm>
            <a:off x="6598192" y="14214357"/>
            <a:ext cx="2574229"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IR Board  </a:t>
            </a:r>
          </a:p>
          <a:p>
            <a:pPr>
              <a:buNone/>
            </a:pPr>
            <a:r>
              <a:rPr lang="en-US" altLang="ja-JP" sz="800" dirty="0">
                <a:latin typeface="游ゴシック" panose="020B0400000000000000" pitchFamily="50" charset="-128"/>
                <a:ea typeface="游ゴシック" panose="020B0400000000000000" pitchFamily="50" charset="-128"/>
              </a:rPr>
              <a:t>Until now, we have only been able to mount up to eight ball (infrared) sensors on the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due to pin count limitations. This configuration enabled angle detection, but the wide spacing between sensors resulted in low detection accuracy and error. We introduced a multiplexer to solve this problem. This technical innovation made it possible to deploy 16 ball sensors The increase in the number of sensors has narrowed the distance between each sensor, allowing angles to be detected with higher accuracy. </a:t>
            </a:r>
            <a:endParaRPr lang="ja-JP" altLang="en-US" sz="800" dirty="0">
              <a:latin typeface="游ゴシック" panose="020B0400000000000000" pitchFamily="50" charset="-128"/>
              <a:ea typeface="游ゴシック" panose="020B0400000000000000" pitchFamily="50" charset="-128"/>
            </a:endParaRPr>
          </a:p>
        </p:txBody>
      </p:sp>
      <p:pic>
        <p:nvPicPr>
          <p:cNvPr id="145" name="図 144">
            <a:extLst>
              <a:ext uri="{FF2B5EF4-FFF2-40B4-BE49-F238E27FC236}">
                <a16:creationId xmlns:a16="http://schemas.microsoft.com/office/drawing/2014/main" id="{5842C613-A390-C4D3-B3C1-FEC73C8B757C}"/>
              </a:ext>
            </a:extLst>
          </p:cNvPr>
          <p:cNvPicPr>
            <a:picLocks noChangeAspect="1"/>
          </p:cNvPicPr>
          <p:nvPr/>
        </p:nvPicPr>
        <p:blipFill>
          <a:blip r:embed="rId33"/>
          <a:stretch>
            <a:fillRect/>
          </a:stretch>
        </p:blipFill>
        <p:spPr>
          <a:xfrm>
            <a:off x="10815214" y="14692383"/>
            <a:ext cx="1043402" cy="1049370"/>
          </a:xfrm>
          <a:prstGeom prst="flowChartConnector">
            <a:avLst/>
          </a:prstGeom>
        </p:spPr>
      </p:pic>
      <p:pic>
        <p:nvPicPr>
          <p:cNvPr id="146" name="図 145">
            <a:extLst>
              <a:ext uri="{FF2B5EF4-FFF2-40B4-BE49-F238E27FC236}">
                <a16:creationId xmlns:a16="http://schemas.microsoft.com/office/drawing/2014/main" id="{E93AEC48-C7A9-CE1E-F5DB-3EE844CDF4FF}"/>
              </a:ext>
            </a:extLst>
          </p:cNvPr>
          <p:cNvPicPr>
            <a:picLocks noChangeAspect="1"/>
          </p:cNvPicPr>
          <p:nvPr/>
        </p:nvPicPr>
        <p:blipFill>
          <a:blip r:embed="rId34"/>
          <a:srcRect l="13182" t="7949" r="13024" b="7378"/>
          <a:stretch/>
        </p:blipFill>
        <p:spPr>
          <a:xfrm>
            <a:off x="9184773" y="14675593"/>
            <a:ext cx="1051939" cy="1049370"/>
          </a:xfrm>
          <a:prstGeom prst="flowChartConnector">
            <a:avLst/>
          </a:prstGeom>
        </p:spPr>
      </p:pic>
      <p:sp>
        <p:nvSpPr>
          <p:cNvPr id="151" name="矢印: 右 150">
            <a:extLst>
              <a:ext uri="{FF2B5EF4-FFF2-40B4-BE49-F238E27FC236}">
                <a16:creationId xmlns:a16="http://schemas.microsoft.com/office/drawing/2014/main" id="{3ED35C58-6F80-5C7F-481E-ECDEFABEEB37}"/>
              </a:ext>
            </a:extLst>
          </p:cNvPr>
          <p:cNvSpPr/>
          <p:nvPr/>
        </p:nvSpPr>
        <p:spPr>
          <a:xfrm>
            <a:off x="10362823" y="1481180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4" name="Picture 12">
            <a:extLst>
              <a:ext uri="{FF2B5EF4-FFF2-40B4-BE49-F238E27FC236}">
                <a16:creationId xmlns:a16="http://schemas.microsoft.com/office/drawing/2014/main" id="{6821FACB-011F-88D8-66E8-AED51C4B0C9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8795" t="22289" r="12983" b="22875"/>
          <a:stretch/>
        </p:blipFill>
        <p:spPr bwMode="auto">
          <a:xfrm rot="16200000" flipV="1">
            <a:off x="17266493" y="9736124"/>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7B7018A9-38C3-05BF-8154-AB8C9AC0FB5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16200000" flipV="1">
            <a:off x="15847243" y="9773999"/>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6" name="矢印: 右 155">
            <a:extLst>
              <a:ext uri="{FF2B5EF4-FFF2-40B4-BE49-F238E27FC236}">
                <a16:creationId xmlns:a16="http://schemas.microsoft.com/office/drawing/2014/main" id="{A05F8557-8303-3234-4BE8-517B08112724}"/>
              </a:ext>
            </a:extLst>
          </p:cNvPr>
          <p:cNvSpPr/>
          <p:nvPr/>
        </p:nvSpPr>
        <p:spPr>
          <a:xfrm>
            <a:off x="17014145" y="9658427"/>
            <a:ext cx="668913" cy="824494"/>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テキスト ボックス 156">
            <a:extLst>
              <a:ext uri="{FF2B5EF4-FFF2-40B4-BE49-F238E27FC236}">
                <a16:creationId xmlns:a16="http://schemas.microsoft.com/office/drawing/2014/main" id="{1217E329-9FB6-32D5-8D15-0FF2F262BC64}"/>
              </a:ext>
            </a:extLst>
          </p:cNvPr>
          <p:cNvSpPr txBox="1"/>
          <p:nvPr/>
        </p:nvSpPr>
        <p:spPr>
          <a:xfrm>
            <a:off x="16454260" y="10743137"/>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234B89BE-4EC6-9B11-0E91-49E7E037523C}"/>
              </a:ext>
            </a:extLst>
          </p:cNvPr>
          <p:cNvSpPr txBox="1"/>
          <p:nvPr/>
        </p:nvSpPr>
        <p:spPr>
          <a:xfrm>
            <a:off x="17797673" y="10705945"/>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159" name="図 158">
            <a:extLst>
              <a:ext uri="{FF2B5EF4-FFF2-40B4-BE49-F238E27FC236}">
                <a16:creationId xmlns:a16="http://schemas.microsoft.com/office/drawing/2014/main" id="{96E7378D-71A0-8274-FA28-54953650366C}"/>
              </a:ext>
            </a:extLst>
          </p:cNvPr>
          <p:cNvPicPr>
            <a:picLocks noChangeAspect="1"/>
          </p:cNvPicPr>
          <p:nvPr/>
        </p:nvPicPr>
        <p:blipFill>
          <a:blip r:embed="rId37"/>
          <a:srcRect l="16333" t="10985" r="16395" b="13592"/>
          <a:stretch/>
        </p:blipFill>
        <p:spPr>
          <a:xfrm>
            <a:off x="16620446" y="11071559"/>
            <a:ext cx="1627350" cy="1571625"/>
          </a:xfrm>
          <a:prstGeom prst="rect">
            <a:avLst/>
          </a:prstGeom>
        </p:spPr>
      </p:pic>
      <p:sp>
        <p:nvSpPr>
          <p:cNvPr id="160" name="テキスト ボックス 159">
            <a:extLst>
              <a:ext uri="{FF2B5EF4-FFF2-40B4-BE49-F238E27FC236}">
                <a16:creationId xmlns:a16="http://schemas.microsoft.com/office/drawing/2014/main" id="{7E770E50-2658-6184-0BB0-B266529D5AA9}"/>
              </a:ext>
            </a:extLst>
          </p:cNvPr>
          <p:cNvSpPr txBox="1"/>
          <p:nvPr/>
        </p:nvSpPr>
        <p:spPr>
          <a:xfrm>
            <a:off x="12302646" y="13690341"/>
            <a:ext cx="5823155" cy="153888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Ball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solenoid</a:t>
            </a:r>
          </a:p>
          <a:p>
            <a:pPr>
              <a:buNone/>
            </a:pPr>
            <a:r>
              <a:rPr lang="en-US" altLang="ja-JP" sz="800" dirty="0">
                <a:latin typeface="游ゴシック" panose="020B0400000000000000" pitchFamily="50" charset="-128"/>
                <a:ea typeface="游ゴシック" panose="020B0400000000000000" pitchFamily="50" charset="-128"/>
              </a:rPr>
              <a:t>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s device  mechanism and could not be shot. To solve this problem, we utilized a 3D printer to create a “ball-capture zone” that fits the shape of the ball perfectly. This enabled the ball to be reliably captured. This design change was aimed at greatly increasing the success rate of the kick, solving the previous capture force problem and significantly improving the accuracy of the robot. By optimizing the shape of the ball-capturing zone, the force of the kick was transmitted more firmly to the ball, enabling the ball to fly at a more accurate angle, giving the robot an advantage in close matches against its opponents at national tournaments.</a:t>
            </a:r>
            <a:endParaRPr lang="ja-JP" altLang="en-US" sz="800"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4F608D40-FADF-1B04-8C5F-A0B2CAE90522}"/>
              </a:ext>
            </a:extLst>
          </p:cNvPr>
          <p:cNvSpPr txBox="1"/>
          <p:nvPr/>
        </p:nvSpPr>
        <p:spPr>
          <a:xfrm>
            <a:off x="12295428" y="8897595"/>
            <a:ext cx="4147735" cy="2000548"/>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Motor &amp; Omni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800" dirty="0">
                <a:latin typeface="游ゴシック" panose="020B0400000000000000" pitchFamily="50" charset="-128"/>
                <a:ea typeface="游ゴシック" panose="020B0400000000000000" pitchFamily="50" charset="-128"/>
              </a:rPr>
              <a:t>This season's robot features several improvements in the drive system. First, the robot is equipped with four DIGILENT IG22 1/19 high-precision gear motors, which provide higher torque and more stable power performance than . These motors are controlled by a 4CH motor controller (DSR1202). The structure of the omni wheel has also been improved to enhance the stability and controllability of the robot. By changing from a conventional one-layer structure to a two-layer structure, the grip has been improved, enabling the robot to maintain stable traveling performance even in situations where complex movements and fine control are required. In addition, our omni wheel has a larger diameter than the previous one, which allowed us to increase its speed. The inner part of the omni wheel is made of 3D printed parts, and the outer part is made of duralumin. This made it easier to mass produce and less prone to breakage.</a:t>
            </a:r>
            <a:endParaRPr lang="ja-JP" altLang="en-US"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B7E2B5C4-4519-0668-3791-D6A6863D4433}"/>
              </a:ext>
            </a:extLst>
          </p:cNvPr>
          <p:cNvSpPr txBox="1"/>
          <p:nvPr/>
        </p:nvSpPr>
        <p:spPr>
          <a:xfrm>
            <a:off x="12317664" y="11132148"/>
            <a:ext cx="4184717" cy="2616101"/>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07</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Line Sensor  </a:t>
            </a:r>
          </a:p>
          <a:p>
            <a:pPr>
              <a:buNone/>
            </a:pPr>
            <a:r>
              <a:rPr lang="en-US" altLang="ja-JP" sz="800" dirty="0">
                <a:latin typeface="游ゴシック" panose="020B0400000000000000" pitchFamily="50" charset="-128"/>
                <a:ea typeface="游ゴシック" panose="020B0400000000000000" pitchFamily="50" charset="-128"/>
              </a:rPr>
              <a:t>This season's robot is equipped with a more advanced line detection system that combines a circular line sensor with front, rear, and side line sensors. First, the line sensor is equipped with more LEDs than last time. This makes it possible to accurately detect white lines over a wide area in front, behind, and to the sides of the robot. The sensors use </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 for data reading, but due to port limitations, there was initially a limit to the number of sensors that could be installed. By introducing a multiplexer, we successfully increased the number of sensors that could be installed. This sensor system is particularly effective in goalkeeper robots. It enables accurate tracking of white lines, ensuring stable operation throughout play. The circular line sensor plays an important role in determining the direction of travel. By accurately detecting this, the robot can maintain the correct trajectory at all times. Furthermore, the robot used in the national competition frequently going out of bounds. By revising the configuration of the line sensors, we successfully reduced the “non-responsive blind spots” that existed under the robot. This further improved the overall line detection accuracy and significantly reduced the number of going out of bounds. Furthermore, by switching from the previously used light-modulated photodiode IC to a phototransistor this season, we have achieved significant cost savings while maintaining performance.</a:t>
            </a:r>
            <a:endParaRPr lang="ja-JP" altLang="en-US" sz="800" dirty="0">
              <a:latin typeface="游ゴシック" panose="020B0400000000000000" pitchFamily="50" charset="-128"/>
              <a:ea typeface="游ゴシック" panose="020B0400000000000000" pitchFamily="50" charset="-128"/>
            </a:endParaRPr>
          </a:p>
        </p:txBody>
      </p:sp>
      <p:sp>
        <p:nvSpPr>
          <p:cNvPr id="164" name="テキスト ボックス 163">
            <a:extLst>
              <a:ext uri="{FF2B5EF4-FFF2-40B4-BE49-F238E27FC236}">
                <a16:creationId xmlns:a16="http://schemas.microsoft.com/office/drawing/2014/main" id="{6F738B8D-F077-3AC8-24CD-6E0F9903240E}"/>
              </a:ext>
            </a:extLst>
          </p:cNvPr>
          <p:cNvSpPr txBox="1"/>
          <p:nvPr/>
        </p:nvSpPr>
        <p:spPr>
          <a:xfrm>
            <a:off x="6598192" y="15999788"/>
            <a:ext cx="4103675" cy="1754326"/>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800" dirty="0">
                <a:latin typeface="游ゴシック" panose="020B0400000000000000" pitchFamily="50" charset="-128"/>
                <a:ea typeface="游ゴシック" panose="020B0400000000000000" pitchFamily="50" charset="-128"/>
              </a:rPr>
              <a:t>The main board uses Teensy 4.0 and has 7 UARTs, 40 digital pins, 14 analog pins, and abundant pin counts. The main board design uses flat cables to reduce the number of cables. In addition, curves are used in the wiring design to reduce the effects of noise, which enhances the stability of the signal and the overall operational reliability of the robot. An LED is provided on the board to visually check the energized state, preventing human error. By clearly indicating the connection points, not only prevents wiring errors, but also contributes to more efficient programming work. Our robots are designed to be equipped with two types of gyro-sensors. This is so that if one sensor fails, we can instantly switch to the other by replacing the program. This backup design ensures that stable operation is maintained even if a sensor malfunctions during competition.</a:t>
            </a:r>
            <a:endParaRPr lang="ja-JP" altLang="en-US" sz="800" dirty="0">
              <a:latin typeface="游ゴシック" panose="020B0400000000000000" pitchFamily="50" charset="-128"/>
              <a:ea typeface="游ゴシック" panose="020B0400000000000000" pitchFamily="50" charset="-128"/>
            </a:endParaRPr>
          </a:p>
        </p:txBody>
      </p:sp>
      <p:sp>
        <p:nvSpPr>
          <p:cNvPr id="165" name="テキスト ボックス 164">
            <a:extLst>
              <a:ext uri="{FF2B5EF4-FFF2-40B4-BE49-F238E27FC236}">
                <a16:creationId xmlns:a16="http://schemas.microsoft.com/office/drawing/2014/main" id="{ED38E69E-58D3-E3B0-10DB-B20DA156DF3B}"/>
              </a:ext>
            </a:extLst>
          </p:cNvPr>
          <p:cNvSpPr txBox="1"/>
          <p:nvPr/>
        </p:nvSpPr>
        <p:spPr>
          <a:xfrm>
            <a:off x="6586263" y="17989213"/>
            <a:ext cx="5734590"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Power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Kicker Board</a:t>
            </a:r>
          </a:p>
          <a:p>
            <a:pPr>
              <a:buNone/>
            </a:pPr>
            <a:r>
              <a:rPr lang="en-US" altLang="ja-JP" sz="800" dirty="0">
                <a:latin typeface="游ゴシック" panose="020B0400000000000000" pitchFamily="50" charset="-128"/>
                <a:ea typeface="游ゴシック" panose="020B0400000000000000" pitchFamily="50" charset="-128"/>
              </a:rPr>
              <a:t>Previously, the power board and kicker board were manufactured separately, but from this season they have been integrated to save space and simplify wiring. This has made the robot's internal structure more compact and greatly improved the efficiency of assembly and parts replacement. The power supply board uses a DC </a:t>
            </a:r>
            <a:r>
              <a:rPr lang="en-US" altLang="ja-JP" sz="800" dirty="0" err="1">
                <a:latin typeface="游ゴシック" panose="020B0400000000000000" pitchFamily="50" charset="-128"/>
                <a:ea typeface="游ゴシック" panose="020B0400000000000000" pitchFamily="50" charset="-128"/>
              </a:rPr>
              <a:t>DC</a:t>
            </a:r>
            <a:r>
              <a:rPr lang="en-US" altLang="ja-JP" sz="800" dirty="0">
                <a:latin typeface="游ゴシック" panose="020B0400000000000000" pitchFamily="50" charset="-128"/>
                <a:ea typeface="游ゴシック" panose="020B0400000000000000" pitchFamily="50" charset="-128"/>
              </a:rPr>
              <a:t> converter and is designed to provide stable power to each module. This minimizes voltage fluctuations during operation and improves overall system stability. The kicker circuit also incorporates a voltage booster circuit, which is designed to provide a stable output of high voltage (48V).</a:t>
            </a:r>
            <a:endParaRPr lang="ja-JP" altLang="en-US" sz="800" dirty="0">
              <a:latin typeface="游ゴシック" panose="020B0400000000000000" pitchFamily="50" charset="-128"/>
              <a:ea typeface="游ゴシック" panose="020B0400000000000000" pitchFamily="50" charset="-128"/>
            </a:endParaRPr>
          </a:p>
        </p:txBody>
      </p:sp>
      <p:pic>
        <p:nvPicPr>
          <p:cNvPr id="166" name="図 165">
            <a:extLst>
              <a:ext uri="{FF2B5EF4-FFF2-40B4-BE49-F238E27FC236}">
                <a16:creationId xmlns:a16="http://schemas.microsoft.com/office/drawing/2014/main" id="{BB19B72B-39E7-D0C8-5B63-8D62ACD82DB3}"/>
              </a:ext>
            </a:extLst>
          </p:cNvPr>
          <p:cNvPicPr>
            <a:picLocks noChangeAspect="1"/>
          </p:cNvPicPr>
          <p:nvPr/>
        </p:nvPicPr>
        <p:blipFill>
          <a:blip r:embed="rId38"/>
          <a:stretch>
            <a:fillRect/>
          </a:stretch>
        </p:blipFill>
        <p:spPr>
          <a:xfrm>
            <a:off x="10593420" y="16034638"/>
            <a:ext cx="1405391" cy="1803743"/>
          </a:xfrm>
          <a:prstGeom prst="rect">
            <a:avLst/>
          </a:prstGeom>
        </p:spPr>
      </p:pic>
      <p:pic>
        <p:nvPicPr>
          <p:cNvPr id="168" name="Picture 4">
            <a:extLst>
              <a:ext uri="{FF2B5EF4-FFF2-40B4-BE49-F238E27FC236}">
                <a16:creationId xmlns:a16="http://schemas.microsoft.com/office/drawing/2014/main" id="{09635F4F-E24C-3F0E-9491-D0BF66495E5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57887" y="1914707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AF039E09-FE6B-40A0-2733-4D4135E62AE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rot="16200000">
            <a:off x="6612165" y="1886777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170" name="十字形 169">
            <a:extLst>
              <a:ext uri="{FF2B5EF4-FFF2-40B4-BE49-F238E27FC236}">
                <a16:creationId xmlns:a16="http://schemas.microsoft.com/office/drawing/2014/main" id="{0EED6835-7257-AED0-022D-636B2F5E7118}"/>
              </a:ext>
            </a:extLst>
          </p:cNvPr>
          <p:cNvSpPr/>
          <p:nvPr/>
        </p:nvSpPr>
        <p:spPr>
          <a:xfrm rot="18934268">
            <a:off x="8026099" y="1953498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1" name="矢印: 右 170">
            <a:extLst>
              <a:ext uri="{FF2B5EF4-FFF2-40B4-BE49-F238E27FC236}">
                <a16:creationId xmlns:a16="http://schemas.microsoft.com/office/drawing/2014/main" id="{4A32055E-937E-BD21-3F1B-BD0AB712FC9F}"/>
              </a:ext>
            </a:extLst>
          </p:cNvPr>
          <p:cNvSpPr/>
          <p:nvPr/>
        </p:nvSpPr>
        <p:spPr>
          <a:xfrm>
            <a:off x="10228800" y="1956050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矢印: 右 171">
            <a:extLst>
              <a:ext uri="{FF2B5EF4-FFF2-40B4-BE49-F238E27FC236}">
                <a16:creationId xmlns:a16="http://schemas.microsoft.com/office/drawing/2014/main" id="{2F02A8D8-DEEA-B64E-0566-C5401A43BC0C}"/>
              </a:ext>
            </a:extLst>
          </p:cNvPr>
          <p:cNvSpPr/>
          <p:nvPr/>
        </p:nvSpPr>
        <p:spPr>
          <a:xfrm>
            <a:off x="15242523" y="15715004"/>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173" name="図 172">
            <a:extLst>
              <a:ext uri="{FF2B5EF4-FFF2-40B4-BE49-F238E27FC236}">
                <a16:creationId xmlns:a16="http://schemas.microsoft.com/office/drawing/2014/main" id="{2FC1A5A3-6939-0BE3-1324-CD89985F1C6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2667045" y="15261077"/>
            <a:ext cx="2170575" cy="1435379"/>
          </a:xfrm>
          <a:prstGeom prst="rect">
            <a:avLst/>
          </a:prstGeom>
        </p:spPr>
      </p:pic>
      <p:sp>
        <p:nvSpPr>
          <p:cNvPr id="175" name="テキスト ボックス 174">
            <a:extLst>
              <a:ext uri="{FF2B5EF4-FFF2-40B4-BE49-F238E27FC236}">
                <a16:creationId xmlns:a16="http://schemas.microsoft.com/office/drawing/2014/main" id="{1EB4CF2F-E1E3-0657-448A-1A92DB84D554}"/>
              </a:ext>
            </a:extLst>
          </p:cNvPr>
          <p:cNvSpPr txBox="1"/>
          <p:nvPr/>
        </p:nvSpPr>
        <p:spPr>
          <a:xfrm>
            <a:off x="12310704" y="16919625"/>
            <a:ext cx="5868411" cy="1138773"/>
          </a:xfrm>
          <a:prstGeom prst="rect">
            <a:avLst/>
          </a:prstGeom>
          <a:noFill/>
        </p:spPr>
        <p:txBody>
          <a:bodyPr wrap="square" rtlCol="0">
            <a:spAutoFit/>
          </a:bodyPr>
          <a:lstStyle/>
          <a:p>
            <a:r>
              <a:rPr kumimoji="1" lang="en-US" altLang="ja-JP" sz="2000" b="1" dirty="0">
                <a:solidFill>
                  <a:schemeClr val="tx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Frame</a:t>
            </a:r>
          </a:p>
          <a:p>
            <a:pPr>
              <a:buNone/>
            </a:pPr>
            <a:r>
              <a:rPr lang="en-US" altLang="ja-JP" sz="800" dirty="0">
                <a:latin typeface="游ゴシック" panose="020B0400000000000000" pitchFamily="50" charset="-128"/>
                <a:ea typeface="游ゴシック" panose="020B0400000000000000" pitchFamily="50" charset="-128"/>
              </a:rPr>
              <a:t>The frame that forms the base of the robot is made of duralumin (aluminum alloy). Duralumin is a metal material that is so strong that it is used in aircraft, and is also extremely lightweight. By taking advantage of these characteristics, we were able to achieve a design that combines durability and lightness. In addition, we have achieved a structure that reduces weight while maintaining strength by performing hollow processing on unnecessary parts while maintaining the necessary strength of the frame.</a:t>
            </a:r>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The frame design was created using Fusion 360, and the actual machining is performed on the CNC milling machine available within the club.</a:t>
            </a:r>
            <a:endParaRPr lang="ja-JP" altLang="en-US" sz="800" dirty="0">
              <a:latin typeface="游ゴシック" panose="020B0400000000000000" pitchFamily="50" charset="-128"/>
              <a:ea typeface="游ゴシック" panose="020B0400000000000000" pitchFamily="50" charset="-128"/>
            </a:endParaRPr>
          </a:p>
        </p:txBody>
      </p:sp>
      <p:pic>
        <p:nvPicPr>
          <p:cNvPr id="176" name="図 175">
            <a:extLst>
              <a:ext uri="{FF2B5EF4-FFF2-40B4-BE49-F238E27FC236}">
                <a16:creationId xmlns:a16="http://schemas.microsoft.com/office/drawing/2014/main" id="{1212E4D9-6880-74B0-6C92-7553C83DF0C2}"/>
              </a:ext>
            </a:extLst>
          </p:cNvPr>
          <p:cNvPicPr>
            <a:picLocks noChangeAspect="1"/>
          </p:cNvPicPr>
          <p:nvPr/>
        </p:nvPicPr>
        <p:blipFill>
          <a:blip r:embed="rId42"/>
          <a:stretch>
            <a:fillRect/>
          </a:stretch>
        </p:blipFill>
        <p:spPr>
          <a:xfrm>
            <a:off x="10516462" y="12755780"/>
            <a:ext cx="1469797" cy="1319629"/>
          </a:xfrm>
          <a:prstGeom prst="rect">
            <a:avLst/>
          </a:prstGeom>
        </p:spPr>
      </p:pic>
      <p:pic>
        <p:nvPicPr>
          <p:cNvPr id="53" name="Picture 2">
            <a:extLst>
              <a:ext uri="{FF2B5EF4-FFF2-40B4-BE49-F238E27FC236}">
                <a16:creationId xmlns:a16="http://schemas.microsoft.com/office/drawing/2014/main" id="{E594D194-D9E6-544B-DDEA-8A43F9C32E6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832209" y="19175107"/>
            <a:ext cx="1794142" cy="1151768"/>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0E9B82D5-2E7B-E54F-C618-105F7BAD596D}"/>
              </a:ext>
            </a:extLst>
          </p:cNvPr>
          <p:cNvPicPr>
            <a:picLocks noChangeAspect="1"/>
          </p:cNvPicPr>
          <p:nvPr/>
        </p:nvPicPr>
        <p:blipFill>
          <a:blip r:embed="rId44"/>
          <a:srcRect l="5369" r="11358"/>
          <a:stretch>
            <a:fillRect/>
          </a:stretch>
        </p:blipFill>
        <p:spPr>
          <a:xfrm>
            <a:off x="7049364" y="10742648"/>
            <a:ext cx="1673235" cy="1288244"/>
          </a:xfrm>
          <a:prstGeom prst="rect">
            <a:avLst/>
          </a:prstGeom>
          <a:ln>
            <a:solidFill>
              <a:schemeClr val="tx1"/>
            </a:solidFill>
          </a:ln>
        </p:spPr>
      </p:pic>
      <p:sp>
        <p:nvSpPr>
          <p:cNvPr id="197" name="正方形/長方形 196">
            <a:extLst>
              <a:ext uri="{FF2B5EF4-FFF2-40B4-BE49-F238E27FC236}">
                <a16:creationId xmlns:a16="http://schemas.microsoft.com/office/drawing/2014/main" id="{0EB6E1AF-0FB4-4DB6-85AE-819D590637BE}"/>
              </a:ext>
            </a:extLst>
          </p:cNvPr>
          <p:cNvSpPr/>
          <p:nvPr/>
        </p:nvSpPr>
        <p:spPr>
          <a:xfrm>
            <a:off x="20955000" y="20568427"/>
            <a:ext cx="9320212" cy="824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Picture 12">
            <a:extLst>
              <a:ext uri="{FF2B5EF4-FFF2-40B4-BE49-F238E27FC236}">
                <a16:creationId xmlns:a16="http://schemas.microsoft.com/office/drawing/2014/main" id="{9DCB9416-73A2-E19C-89A4-946DF557CA4A}"/>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l="10235" t="34528" r="8968" b="33135"/>
          <a:stretch/>
        </p:blipFill>
        <p:spPr bwMode="auto">
          <a:xfrm>
            <a:off x="17914730" y="20647092"/>
            <a:ext cx="2987480" cy="66425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5855B134-0274-2D60-2EB1-C517B79D6173}"/>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CA5FAD80-7B15-77E9-BED4-DD3836BE8608}"/>
              </a:ext>
            </a:extLst>
          </p:cNvPr>
          <p:cNvSpPr/>
          <p:nvPr/>
        </p:nvSpPr>
        <p:spPr>
          <a:xfrm rot="19361287">
            <a:off x="1224759" y="18351849"/>
            <a:ext cx="977008" cy="169109"/>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B2D7EEB1-A97D-867E-B20A-27DC2FCD9FC9}"/>
              </a:ext>
            </a:extLst>
          </p:cNvPr>
          <p:cNvGrpSpPr/>
          <p:nvPr/>
        </p:nvGrpSpPr>
        <p:grpSpPr>
          <a:xfrm>
            <a:off x="155494" y="17496845"/>
            <a:ext cx="290934" cy="1048350"/>
            <a:chOff x="251917" y="1306348"/>
            <a:chExt cx="290934" cy="1048350"/>
          </a:xfrm>
        </p:grpSpPr>
        <p:sp>
          <p:nvSpPr>
            <p:cNvPr id="14" name="矢印: 下 64">
              <a:extLst>
                <a:ext uri="{FF2B5EF4-FFF2-40B4-BE49-F238E27FC236}">
                  <a16:creationId xmlns:a16="http://schemas.microsoft.com/office/drawing/2014/main" id="{0D3B77E9-9D81-350D-8C07-980C6A71FDE8}"/>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9C869BF8-3E38-F657-21E9-748740C321EF}"/>
                </a:ext>
              </a:extLst>
            </p:cNvPr>
            <p:cNvSpPr txBox="1"/>
            <p:nvPr/>
          </p:nvSpPr>
          <p:spPr>
            <a:xfrm rot="16200004">
              <a:off x="99546" y="1621583"/>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04568931-DC6E-CC72-3805-D9AA25F00A49}"/>
              </a:ext>
            </a:extLst>
          </p:cNvPr>
          <p:cNvSpPr/>
          <p:nvPr/>
        </p:nvSpPr>
        <p:spPr>
          <a:xfrm>
            <a:off x="1704012" y="17063959"/>
            <a:ext cx="392670"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0A1C8AC3-6C24-0009-CC3E-F2B45563B11A}"/>
              </a:ext>
            </a:extLst>
          </p:cNvPr>
          <p:cNvGrpSpPr/>
          <p:nvPr/>
        </p:nvGrpSpPr>
        <p:grpSpPr>
          <a:xfrm>
            <a:off x="641616" y="17479490"/>
            <a:ext cx="525853" cy="184663"/>
            <a:chOff x="738039" y="1288993"/>
            <a:chExt cx="525853" cy="184663"/>
          </a:xfrm>
        </p:grpSpPr>
        <p:sp>
          <p:nvSpPr>
            <p:cNvPr id="19" name="矢印: 下 68">
              <a:extLst>
                <a:ext uri="{FF2B5EF4-FFF2-40B4-BE49-F238E27FC236}">
                  <a16:creationId xmlns:a16="http://schemas.microsoft.com/office/drawing/2014/main" id="{CA1E54E7-675A-055E-F1D7-6C3B7432CCB9}"/>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C4DBC203-D044-4C70-C3C1-0D1F9AB313A7}"/>
                </a:ext>
              </a:extLst>
            </p:cNvPr>
            <p:cNvSpPr txBox="1"/>
            <p:nvPr/>
          </p:nvSpPr>
          <p:spPr>
            <a:xfrm>
              <a:off x="818973" y="1288993"/>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C487EB14-37A4-3DA3-E93A-73BB079C7304}"/>
              </a:ext>
            </a:extLst>
          </p:cNvPr>
          <p:cNvSpPr/>
          <p:nvPr/>
        </p:nvSpPr>
        <p:spPr>
          <a:xfrm>
            <a:off x="188668" y="16983135"/>
            <a:ext cx="1512893"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1300mAh/ 3s /11.1V</a:t>
            </a:r>
            <a:r>
              <a:rPr lang="ja-JP" sz="700" b="0" i="0" u="none" strike="noStrike" kern="1200" cap="none" spc="0" baseline="0">
                <a:solidFill>
                  <a:srgbClr val="000000"/>
                </a:solidFill>
                <a:uFillTx/>
                <a:latin typeface="Roboto Condensed" pitchFamily="2"/>
                <a:ea typeface="游ゴシック" pitchFamily="50"/>
                <a:cs typeface="Roboto Condensed" pitchFamily="2"/>
              </a:rPr>
              <a:t>　</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2" name="矢印: 右 70">
            <a:extLst>
              <a:ext uri="{FF2B5EF4-FFF2-40B4-BE49-F238E27FC236}">
                <a16:creationId xmlns:a16="http://schemas.microsoft.com/office/drawing/2014/main" id="{2D776650-834E-55EC-EE27-22B7C715A068}"/>
              </a:ext>
            </a:extLst>
          </p:cNvPr>
          <p:cNvSpPr/>
          <p:nvPr/>
        </p:nvSpPr>
        <p:spPr>
          <a:xfrm>
            <a:off x="1533760" y="177851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FA0E7CD-E586-6B38-B817-2CDF6E057B8C}"/>
              </a:ext>
            </a:extLst>
          </p:cNvPr>
          <p:cNvSpPr/>
          <p:nvPr/>
        </p:nvSpPr>
        <p:spPr>
          <a:xfrm>
            <a:off x="3834975" y="17058399"/>
            <a:ext cx="1239231" cy="393073"/>
          </a:xfrm>
          <a:custGeom>
            <a:avLst>
              <a:gd name="f0" fmla="val 1583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6A8AAEE9-AE11-F98A-41A3-EDD4B9CB5C1F}"/>
              </a:ext>
            </a:extLst>
          </p:cNvPr>
          <p:cNvGrpSpPr/>
          <p:nvPr/>
        </p:nvGrpSpPr>
        <p:grpSpPr>
          <a:xfrm>
            <a:off x="621006" y="19218386"/>
            <a:ext cx="525853" cy="195709"/>
            <a:chOff x="717429" y="3027889"/>
            <a:chExt cx="525853" cy="195709"/>
          </a:xfrm>
        </p:grpSpPr>
        <p:sp>
          <p:nvSpPr>
            <p:cNvPr id="26" name="矢印: 下 73">
              <a:extLst>
                <a:ext uri="{FF2B5EF4-FFF2-40B4-BE49-F238E27FC236}">
                  <a16:creationId xmlns:a16="http://schemas.microsoft.com/office/drawing/2014/main" id="{91CB0391-097B-D373-EB33-33C69351768A}"/>
                </a:ext>
              </a:extLst>
            </p:cNvPr>
            <p:cNvSpPr/>
            <p:nvPr/>
          </p:nvSpPr>
          <p:spPr>
            <a:xfrm>
              <a:off x="717429" y="3027889"/>
              <a:ext cx="525853" cy="176506"/>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7E7B607B-6DAB-28D2-00A6-DC40D684B7F2}"/>
                </a:ext>
              </a:extLst>
            </p:cNvPr>
            <p:cNvSpPr txBox="1"/>
            <p:nvPr/>
          </p:nvSpPr>
          <p:spPr>
            <a:xfrm>
              <a:off x="798371" y="3038935"/>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48A18B43-D0E1-0C16-3AD8-4FED72D42994}"/>
              </a:ext>
            </a:extLst>
          </p:cNvPr>
          <p:cNvSpPr/>
          <p:nvPr/>
        </p:nvSpPr>
        <p:spPr>
          <a:xfrm>
            <a:off x="3148435" y="18340589"/>
            <a:ext cx="1765752" cy="157093"/>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4371461A-87EB-A9E0-C874-787B1972D209}"/>
              </a:ext>
            </a:extLst>
          </p:cNvPr>
          <p:cNvSpPr/>
          <p:nvPr/>
        </p:nvSpPr>
        <p:spPr>
          <a:xfrm rot="16200004">
            <a:off x="3548979" y="19562822"/>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CACB88AC-6D8F-50FD-7E16-D21CB4FADC9F}"/>
              </a:ext>
            </a:extLst>
          </p:cNvPr>
          <p:cNvSpPr/>
          <p:nvPr/>
        </p:nvSpPr>
        <p:spPr>
          <a:xfrm rot="16200004">
            <a:off x="3471547" y="189515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69A3DCD5-B444-73C5-F3E2-DC3D79DFE28B}"/>
              </a:ext>
            </a:extLst>
          </p:cNvPr>
          <p:cNvSpPr/>
          <p:nvPr/>
        </p:nvSpPr>
        <p:spPr>
          <a:xfrm>
            <a:off x="3048957" y="19227521"/>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＞ピンを増やす</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　ことが可能</a:t>
            </a:r>
            <a:endParaRPr lang="en-US" sz="700" b="0"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37" name="テキスト ボックス 79">
            <a:extLst>
              <a:ext uri="{FF2B5EF4-FFF2-40B4-BE49-F238E27FC236}">
                <a16:creationId xmlns:a16="http://schemas.microsoft.com/office/drawing/2014/main" id="{3B7D979F-DB8E-5A89-1A17-5993344DC8CD}"/>
              </a:ext>
            </a:extLst>
          </p:cNvPr>
          <p:cNvSpPr txBox="1"/>
          <p:nvPr/>
        </p:nvSpPr>
        <p:spPr>
          <a:xfrm>
            <a:off x="3429549" y="19077001"/>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CB994EED-73C9-5C53-0FC8-C2B3C4178F54}"/>
              </a:ext>
            </a:extLst>
          </p:cNvPr>
          <p:cNvSpPr txBox="1"/>
          <p:nvPr/>
        </p:nvSpPr>
        <p:spPr>
          <a:xfrm>
            <a:off x="3429549" y="19648309"/>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48C5D67D-608A-F348-0310-90C10489A00A}"/>
              </a:ext>
            </a:extLst>
          </p:cNvPr>
          <p:cNvSpPr/>
          <p:nvPr/>
        </p:nvSpPr>
        <p:spPr>
          <a:xfrm rot="14229006">
            <a:off x="2930638" y="18374369"/>
            <a:ext cx="567202"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F0285589-964D-53D7-B5E6-442F8111D92C}"/>
              </a:ext>
            </a:extLst>
          </p:cNvPr>
          <p:cNvSpPr/>
          <p:nvPr/>
        </p:nvSpPr>
        <p:spPr>
          <a:xfrm rot="16200004">
            <a:off x="2234529" y="19572350"/>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50AC68F2-EC5A-AE86-A9EF-32F3CE710062}"/>
              </a:ext>
            </a:extLst>
          </p:cNvPr>
          <p:cNvPicPr>
            <a:picLocks noChangeAspect="1"/>
          </p:cNvPicPr>
          <p:nvPr/>
        </p:nvPicPr>
        <p:blipFill>
          <a:blip r:embed="rId46"/>
          <a:srcRect/>
          <a:stretch>
            <a:fillRect/>
          </a:stretch>
        </p:blipFill>
        <p:spPr>
          <a:xfrm>
            <a:off x="969785" y="16987862"/>
            <a:ext cx="707032" cy="510893"/>
          </a:xfrm>
          <a:prstGeom prst="rect">
            <a:avLst/>
          </a:prstGeom>
          <a:noFill/>
          <a:ln cap="flat">
            <a:noFill/>
          </a:ln>
        </p:spPr>
      </p:pic>
      <p:sp>
        <p:nvSpPr>
          <p:cNvPr id="45" name="正方形/長方形 253">
            <a:extLst>
              <a:ext uri="{FF2B5EF4-FFF2-40B4-BE49-F238E27FC236}">
                <a16:creationId xmlns:a16="http://schemas.microsoft.com/office/drawing/2014/main" id="{5B7C3ED9-C2E3-54D6-D3E8-B58566AE9BA7}"/>
              </a:ext>
            </a:extLst>
          </p:cNvPr>
          <p:cNvSpPr/>
          <p:nvPr/>
        </p:nvSpPr>
        <p:spPr>
          <a:xfrm>
            <a:off x="3346914" y="18130414"/>
            <a:ext cx="1851330"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624ED16E-767F-2B47-9620-276C4012B319}"/>
              </a:ext>
            </a:extLst>
          </p:cNvPr>
          <p:cNvSpPr/>
          <p:nvPr/>
        </p:nvSpPr>
        <p:spPr>
          <a:xfrm rot="16200004">
            <a:off x="2228201" y="18271616"/>
            <a:ext cx="163092"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A22614DA-1886-04D8-BD29-A507A1476419}"/>
              </a:ext>
            </a:extLst>
          </p:cNvPr>
          <p:cNvSpPr/>
          <p:nvPr/>
        </p:nvSpPr>
        <p:spPr>
          <a:xfrm rot="16200004">
            <a:off x="2157097" y="189611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8ABC1B91-48EB-9A8B-D683-0BD4B61C1C1F}"/>
              </a:ext>
            </a:extLst>
          </p:cNvPr>
          <p:cNvSpPr/>
          <p:nvPr/>
        </p:nvSpPr>
        <p:spPr>
          <a:xfrm>
            <a:off x="1937019" y="17572795"/>
            <a:ext cx="1418956" cy="797320"/>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Arial Narrow Bold"/>
                <a:ea typeface="游ゴシック" pitchFamily="34"/>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Arial Narrow Bold"/>
                <a:ea typeface="游ゴシック" pitchFamily="50"/>
              </a:rPr>
              <a:t>:Teensy 4.0</a:t>
            </a:r>
            <a:endParaRPr lang="en-US" sz="700" b="1" i="0" u="none" strike="noStrike" kern="1200" cap="none" spc="0" baseline="0" dirty="0">
              <a:solidFill>
                <a:srgbClr val="333333"/>
              </a:solidFill>
              <a:uFillTx/>
              <a:latin typeface="Arial Narrow Bold"/>
              <a:ea typeface="游ゴシック" pitchFamily="50"/>
            </a:endParaRPr>
          </a:p>
          <a:p>
            <a:r>
              <a:rPr lang="ja-JP" altLang="en-US" sz="800" dirty="0">
                <a:solidFill>
                  <a:schemeClr val="tx1"/>
                </a:solidFill>
                <a:latin typeface="游ゴシック" panose="020B0400000000000000" pitchFamily="50" charset="-128"/>
                <a:ea typeface="游ゴシック" panose="020B0400000000000000" pitchFamily="50" charset="-128"/>
              </a:rPr>
              <a:t>・</a:t>
            </a:r>
            <a:r>
              <a:rPr lang="en-US" altLang="ja-JP" sz="800" dirty="0">
                <a:latin typeface="游ゴシック" panose="020B0400000000000000" pitchFamily="50" charset="-128"/>
                <a:ea typeface="游ゴシック" panose="020B0400000000000000" pitchFamily="50" charset="-128"/>
              </a:rPr>
              <a:t>Used to control motors</a:t>
            </a:r>
          </a:p>
          <a:p>
            <a:r>
              <a:rPr lang="en-US" altLang="ja-JP" sz="800" dirty="0">
                <a:latin typeface="游ゴシック" panose="020B0400000000000000" pitchFamily="50" charset="-128"/>
                <a:ea typeface="游ゴシック" panose="020B0400000000000000" pitchFamily="50" charset="-128"/>
              </a:rPr>
              <a:t>    and sensor processing</a:t>
            </a:r>
            <a:r>
              <a:rPr kumimoji="1" lang="ja-JP" altLang="en-US" sz="800" dirty="0">
                <a:solidFill>
                  <a:schemeClr val="tx1"/>
                </a:solidFill>
                <a:latin typeface="游ゴシック" panose="020B0400000000000000" pitchFamily="50" charset="-128"/>
                <a:ea typeface="游ゴシック" panose="020B0400000000000000" pitchFamily="50" charset="-128"/>
              </a:rPr>
              <a:t>　</a:t>
            </a:r>
            <a:endParaRPr kumimoji="1" lang="en-US" altLang="ja-JP" sz="800" dirty="0">
              <a:solidFill>
                <a:schemeClr val="tx1"/>
              </a:solidFill>
              <a:latin typeface="游ゴシック" panose="020B0400000000000000" pitchFamily="50" charset="-128"/>
              <a:ea typeface="游ゴシック" panose="020B0400000000000000" pitchFamily="50" charset="-128"/>
            </a:endParaRPr>
          </a:p>
          <a:p>
            <a:r>
              <a:rPr kumimoji="1" lang="ja-JP" altLang="en-US" sz="800" dirty="0">
                <a:solidFill>
                  <a:schemeClr val="tx1"/>
                </a:solidFill>
                <a:latin typeface="游ゴシック" panose="020B0400000000000000" pitchFamily="50" charset="-128"/>
                <a:ea typeface="游ゴシック" panose="020B0400000000000000" pitchFamily="50" charset="-128"/>
              </a:rPr>
              <a:t>・</a:t>
            </a:r>
            <a:r>
              <a:rPr kumimoji="1" lang="en-US" altLang="ja-JP" sz="800" dirty="0">
                <a:solidFill>
                  <a:schemeClr val="tx1"/>
                </a:solidFill>
                <a:latin typeface="游ゴシック" panose="020B0400000000000000" pitchFamily="50" charset="-128"/>
                <a:ea typeface="游ゴシック" panose="020B0400000000000000" pitchFamily="50" charset="-128"/>
              </a:rPr>
              <a:t>High processing speed</a:t>
            </a:r>
            <a:endParaRPr lang="en-US" altLang="ja-JP" sz="800" dirty="0">
              <a:solidFill>
                <a:schemeClr val="tx1"/>
              </a:solidFill>
              <a:latin typeface="游ゴシック" panose="020B0400000000000000" pitchFamily="50" charset="-128"/>
              <a:ea typeface="游ゴシック" panose="020B0400000000000000" pitchFamily="50" charset="-128"/>
            </a:endParaRPr>
          </a:p>
        </p:txBody>
      </p:sp>
      <p:pic>
        <p:nvPicPr>
          <p:cNvPr id="49" name="Picture 4">
            <a:extLst>
              <a:ext uri="{FF2B5EF4-FFF2-40B4-BE49-F238E27FC236}">
                <a16:creationId xmlns:a16="http://schemas.microsoft.com/office/drawing/2014/main" id="{17946B13-4787-0781-9BB7-C472A0361E8D}"/>
              </a:ext>
            </a:extLst>
          </p:cNvPr>
          <p:cNvPicPr>
            <a:picLocks noChangeAspect="1"/>
          </p:cNvPicPr>
          <p:nvPr/>
        </p:nvPicPr>
        <p:blipFill>
          <a:blip r:embed="rId47"/>
          <a:srcRect t="24009" r="7915" b="27972"/>
          <a:stretch>
            <a:fillRect/>
          </a:stretch>
        </p:blipFill>
        <p:spPr>
          <a:xfrm rot="5400013">
            <a:off x="2641925" y="17736469"/>
            <a:ext cx="840223" cy="438153"/>
          </a:xfrm>
          <a:prstGeom prst="rect">
            <a:avLst/>
          </a:prstGeom>
          <a:noFill/>
          <a:ln cap="flat">
            <a:noFill/>
          </a:ln>
        </p:spPr>
      </p:pic>
      <p:sp>
        <p:nvSpPr>
          <p:cNvPr id="50" name="四角形: 角を丸くする 2056">
            <a:extLst>
              <a:ext uri="{FF2B5EF4-FFF2-40B4-BE49-F238E27FC236}">
                <a16:creationId xmlns:a16="http://schemas.microsoft.com/office/drawing/2014/main" id="{8DCECD73-981C-5119-688F-B55CEB30C1E4}"/>
              </a:ext>
            </a:extLst>
          </p:cNvPr>
          <p:cNvSpPr/>
          <p:nvPr/>
        </p:nvSpPr>
        <p:spPr>
          <a:xfrm>
            <a:off x="1724979" y="185322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 Smaller and with more pins.</a:t>
            </a:r>
          </a:p>
        </p:txBody>
      </p:sp>
      <p:sp>
        <p:nvSpPr>
          <p:cNvPr id="51" name="四角形: 角を丸くする 2061">
            <a:extLst>
              <a:ext uri="{FF2B5EF4-FFF2-40B4-BE49-F238E27FC236}">
                <a16:creationId xmlns:a16="http://schemas.microsoft.com/office/drawing/2014/main" id="{C8D8B04B-5BAD-8FE3-23B3-24EE1B1BAA03}"/>
              </a:ext>
            </a:extLst>
          </p:cNvPr>
          <p:cNvSpPr/>
          <p:nvPr/>
        </p:nvSpPr>
        <p:spPr>
          <a:xfrm>
            <a:off x="1734498" y="19237058"/>
            <a:ext cx="1235299" cy="44778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a:t>
            </a:r>
            <a:r>
              <a:rPr lang="en-US" altLang="ja-JP" sz="700" dirty="0">
                <a:solidFill>
                  <a:schemeClr val="tx1"/>
                </a:solidFill>
                <a:latin typeface="游ゴシック" panose="020B0400000000000000" pitchFamily="50" charset="-128"/>
                <a:ea typeface="游ゴシック" panose="020B0400000000000000" pitchFamily="50" charset="-128"/>
              </a:rPr>
              <a:t>Possible to</a:t>
            </a:r>
          </a:p>
          <a:p>
            <a:r>
              <a:rPr lang="en-US" altLang="ja-JP" sz="700" dirty="0">
                <a:solidFill>
                  <a:schemeClr val="tx1"/>
                </a:solidFill>
                <a:latin typeface="游ゴシック" panose="020B0400000000000000" pitchFamily="50" charset="-128"/>
                <a:ea typeface="游ゴシック" panose="020B0400000000000000" pitchFamily="50" charset="-128"/>
              </a:rPr>
              <a:t> increase the </a:t>
            </a:r>
          </a:p>
          <a:p>
            <a:r>
              <a:rPr lang="en-US" altLang="ja-JP" sz="700" dirty="0">
                <a:solidFill>
                  <a:schemeClr val="tx1"/>
                </a:solidFill>
                <a:latin typeface="游ゴシック" panose="020B0400000000000000" pitchFamily="50" charset="-128"/>
                <a:ea typeface="游ゴシック" panose="020B0400000000000000" pitchFamily="50" charset="-128"/>
              </a:rPr>
              <a:t>number of pins</a:t>
            </a: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52" name="四角形: 角を丸くする 2062">
            <a:extLst>
              <a:ext uri="{FF2B5EF4-FFF2-40B4-BE49-F238E27FC236}">
                <a16:creationId xmlns:a16="http://schemas.microsoft.com/office/drawing/2014/main" id="{007255F6-32F2-F7B0-4693-EE7075001C67}"/>
              </a:ext>
            </a:extLst>
          </p:cNvPr>
          <p:cNvSpPr/>
          <p:nvPr/>
        </p:nvSpPr>
        <p:spPr>
          <a:xfrm>
            <a:off x="1740442" y="19809993"/>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Ball sensors</a:t>
            </a:r>
            <a:endParaRPr lang="en-US" sz="7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:TSSP58038× 16</a:t>
            </a:r>
            <a:endParaRPr lang="en-US" sz="1000" b="1" i="0" u="none" strike="noStrike" kern="1200" cap="none" spc="0" baseline="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DB56AFD0-4822-6BD7-DE0C-BABAC5381B94}"/>
              </a:ext>
            </a:extLst>
          </p:cNvPr>
          <p:cNvGrpSpPr/>
          <p:nvPr/>
        </p:nvGrpSpPr>
        <p:grpSpPr>
          <a:xfrm>
            <a:off x="5095887" y="16980876"/>
            <a:ext cx="1021439" cy="494964"/>
            <a:chOff x="5192310" y="790379"/>
            <a:chExt cx="1021439" cy="494964"/>
          </a:xfrm>
        </p:grpSpPr>
        <p:pic>
          <p:nvPicPr>
            <p:cNvPr id="2240" name="図 83">
              <a:extLst>
                <a:ext uri="{FF2B5EF4-FFF2-40B4-BE49-F238E27FC236}">
                  <a16:creationId xmlns:a16="http://schemas.microsoft.com/office/drawing/2014/main" id="{5706D8DA-4765-D68A-11F0-91905C75AC88}"/>
                </a:ext>
              </a:extLst>
            </p:cNvPr>
            <p:cNvPicPr>
              <a:picLocks noChangeAspect="1"/>
            </p:cNvPicPr>
            <p:nvPr/>
          </p:nvPicPr>
          <p:blipFill>
            <a:blip r:embed="rId48"/>
            <a:srcRect l="21396" t="16634" r="4657" b="23065"/>
            <a:stretch>
              <a:fillRect/>
            </a:stretch>
          </p:blipFill>
          <p:spPr>
            <a:xfrm>
              <a:off x="5665384" y="867079"/>
              <a:ext cx="548365" cy="418264"/>
            </a:xfrm>
            <a:prstGeom prst="rect">
              <a:avLst/>
            </a:prstGeom>
            <a:noFill/>
            <a:ln cap="flat">
              <a:noFill/>
            </a:ln>
          </p:spPr>
        </p:pic>
        <p:sp>
          <p:nvSpPr>
            <p:cNvPr id="2263" name="四角形: 角を丸くする 2076">
              <a:extLst>
                <a:ext uri="{FF2B5EF4-FFF2-40B4-BE49-F238E27FC236}">
                  <a16:creationId xmlns:a16="http://schemas.microsoft.com/office/drawing/2014/main" id="{BEFBCA3E-B0A2-3FC6-C8C7-A292F38B42D0}"/>
                </a:ext>
              </a:extLst>
            </p:cNvPr>
            <p:cNvSpPr/>
            <p:nvPr/>
          </p:nvSpPr>
          <p:spPr>
            <a:xfrm>
              <a:off x="5192310" y="790379"/>
              <a:ext cx="959991"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:CB1037 x 1</a:t>
              </a:r>
            </a:p>
          </p:txBody>
        </p:sp>
      </p:grpSp>
      <p:sp>
        <p:nvSpPr>
          <p:cNvPr id="2264" name="四角形: 角を丸くする 2080">
            <a:extLst>
              <a:ext uri="{FF2B5EF4-FFF2-40B4-BE49-F238E27FC236}">
                <a16:creationId xmlns:a16="http://schemas.microsoft.com/office/drawing/2014/main" id="{AB2CFDC8-66FF-4463-9D8F-30222066FBEA}"/>
              </a:ext>
            </a:extLst>
          </p:cNvPr>
          <p:cNvSpPr/>
          <p:nvPr/>
        </p:nvSpPr>
        <p:spPr>
          <a:xfrm>
            <a:off x="199266" y="19408398"/>
            <a:ext cx="1439457" cy="691277"/>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:DIGILENTIG22 1/19</a:t>
            </a: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12V drive system,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cheap and fast.</a:t>
            </a:r>
          </a:p>
          <a:p>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Delicate movements </a:t>
            </a:r>
          </a:p>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possible.</a:t>
            </a:r>
            <a:endParaRPr lang="en-US" altLang="ja-JP" sz="700" b="1" dirty="0">
              <a:latin typeface="游ゴシック" panose="020B0400000000000000" pitchFamily="50" charset="-128"/>
              <a:ea typeface="游ゴシック" panose="020B0400000000000000" pitchFamily="50" charset="-128"/>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6B6AF9F3-8D57-ECA2-592A-781850F6E090}"/>
              </a:ext>
            </a:extLst>
          </p:cNvPr>
          <p:cNvSpPr txBox="1"/>
          <p:nvPr/>
        </p:nvSpPr>
        <p:spPr>
          <a:xfrm>
            <a:off x="1362575" y="1936624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X</a:t>
            </a:r>
            <a:r>
              <a:rPr lang="en-US" sz="1200" b="1" i="0" u="none" strike="noStrike" kern="1200" cap="none" spc="0" baseline="0">
                <a:solidFill>
                  <a:srgbClr val="000000"/>
                </a:solidFill>
                <a:uFillTx/>
                <a:latin typeface="Arial Narrow Bold"/>
                <a:ea typeface="游ゴシック" pitchFamily="34"/>
              </a:rPr>
              <a:t> 4</a:t>
            </a:r>
          </a:p>
        </p:txBody>
      </p:sp>
      <p:sp>
        <p:nvSpPr>
          <p:cNvPr id="70" name="四角形: 角を丸くする 2083">
            <a:extLst>
              <a:ext uri="{FF2B5EF4-FFF2-40B4-BE49-F238E27FC236}">
                <a16:creationId xmlns:a16="http://schemas.microsoft.com/office/drawing/2014/main" id="{A3319DD6-EB92-7030-CB8F-27206B547369}"/>
              </a:ext>
            </a:extLst>
          </p:cNvPr>
          <p:cNvSpPr/>
          <p:nvPr/>
        </p:nvSpPr>
        <p:spPr>
          <a:xfrm>
            <a:off x="190890" y="18562898"/>
            <a:ext cx="1447833" cy="683084"/>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Condensed" pitchFamily="2"/>
                <a:ea typeface="游ゴシック" pitchFamily="34"/>
                <a:cs typeface="Roboto Condensed" pitchFamily="2"/>
              </a:rPr>
              <a:t>・</a:t>
            </a:r>
            <a:r>
              <a:rPr lang="en-US" sz="700" b="0" i="0" u="none" strike="noStrike" kern="1200" cap="none" spc="0" baseline="0">
                <a:solidFill>
                  <a:srgbClr val="000000"/>
                </a:solidFill>
                <a:uFillTx/>
                <a:latin typeface="Roboto Condensed" pitchFamily="2"/>
                <a:ea typeface="Roboto Condensed" pitchFamily="2"/>
                <a:cs typeface="Roboto Condensed" pitchFamily="2"/>
              </a:rPr>
              <a:t>15~30A </a:t>
            </a:r>
            <a:endParaRPr lang="en-US" sz="8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75" name="Picture 13">
            <a:extLst>
              <a:ext uri="{FF2B5EF4-FFF2-40B4-BE49-F238E27FC236}">
                <a16:creationId xmlns:a16="http://schemas.microsoft.com/office/drawing/2014/main" id="{5A388380-F10E-FF37-C17E-DDB16FD847FF}"/>
              </a:ext>
            </a:extLst>
          </p:cNvPr>
          <p:cNvPicPr>
            <a:picLocks noChangeAspect="1"/>
          </p:cNvPicPr>
          <p:nvPr/>
        </p:nvPicPr>
        <p:blipFill>
          <a:blip r:embed="rId49"/>
          <a:srcRect l="34172" t="6534" r="44752" b="11160"/>
          <a:stretch>
            <a:fillRect/>
          </a:stretch>
        </p:blipFill>
        <p:spPr>
          <a:xfrm rot="153874">
            <a:off x="1196576" y="19420999"/>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FE73BF2-76C6-18D5-ABA2-9CDF856D5AF9}"/>
              </a:ext>
            </a:extLst>
          </p:cNvPr>
          <p:cNvSpPr/>
          <p:nvPr/>
        </p:nvSpPr>
        <p:spPr>
          <a:xfrm>
            <a:off x="3587301" y="175523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:AE-BNO055-BO</a:t>
            </a:r>
          </a:p>
          <a:p>
            <a:r>
              <a:rPr kumimoji="1" lang="ja-JP" altLang="en-US" sz="700" dirty="0">
                <a:latin typeface="游ゴシック" panose="020B0400000000000000" pitchFamily="50" charset="-128"/>
                <a:ea typeface="游ゴシック" panose="020B0400000000000000" pitchFamily="50" charset="-128"/>
              </a:rPr>
              <a:t>・</a:t>
            </a:r>
            <a:r>
              <a:rPr kumimoji="1" lang="en-US" altLang="ja-JP" sz="700" dirty="0">
                <a:latin typeface="游ゴシック" panose="020B0400000000000000" pitchFamily="50" charset="-128"/>
                <a:ea typeface="游ゴシック" panose="020B0400000000000000" pitchFamily="50" charset="-128"/>
              </a:rPr>
              <a:t>Create a board that can</a:t>
            </a:r>
          </a:p>
          <a:p>
            <a:r>
              <a:rPr kumimoji="1" lang="en-US" altLang="ja-JP" sz="700" dirty="0">
                <a:latin typeface="游ゴシック" panose="020B0400000000000000" pitchFamily="50" charset="-128"/>
                <a:ea typeface="游ゴシック" panose="020B0400000000000000" pitchFamily="50" charset="-128"/>
              </a:rPr>
              <a:t> be replaced with L3GD20H</a:t>
            </a:r>
            <a:endParaRPr kumimoji="1" lang="en-US" altLang="ja-JP"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C3732882-37AC-57E1-7BEB-6ECE518F6C0C}"/>
              </a:ext>
            </a:extLst>
          </p:cNvPr>
          <p:cNvPicPr>
            <a:picLocks noChangeAspect="1"/>
          </p:cNvPicPr>
          <p:nvPr/>
        </p:nvPicPr>
        <p:blipFill>
          <a:blip r:embed="rId50"/>
          <a:srcRect l="16100" t="6315" r="13231" b="6493"/>
          <a:stretch>
            <a:fillRect/>
          </a:stretch>
        </p:blipFill>
        <p:spPr>
          <a:xfrm>
            <a:off x="1062505" y="18586563"/>
            <a:ext cx="479895" cy="548896"/>
          </a:xfrm>
          <a:prstGeom prst="rect">
            <a:avLst/>
          </a:prstGeom>
          <a:noFill/>
          <a:ln cap="flat">
            <a:noFill/>
          </a:ln>
        </p:spPr>
      </p:pic>
      <p:pic>
        <p:nvPicPr>
          <p:cNvPr id="84" name="図 2092">
            <a:extLst>
              <a:ext uri="{FF2B5EF4-FFF2-40B4-BE49-F238E27FC236}">
                <a16:creationId xmlns:a16="http://schemas.microsoft.com/office/drawing/2014/main" id="{BA2B5748-687B-D1DA-E97D-90255B4D310E}"/>
              </a:ext>
            </a:extLst>
          </p:cNvPr>
          <p:cNvPicPr>
            <a:picLocks noChangeAspect="1"/>
          </p:cNvPicPr>
          <p:nvPr/>
        </p:nvPicPr>
        <p:blipFill>
          <a:blip r:embed="rId51"/>
          <a:stretch>
            <a:fillRect/>
          </a:stretch>
        </p:blipFill>
        <p:spPr>
          <a:xfrm rot="19461222">
            <a:off x="2427842" y="19115296"/>
            <a:ext cx="596993" cy="667621"/>
          </a:xfrm>
          <a:prstGeom prst="rect">
            <a:avLst/>
          </a:prstGeom>
          <a:noFill/>
          <a:ln cap="flat">
            <a:noFill/>
          </a:ln>
        </p:spPr>
      </p:pic>
      <p:pic>
        <p:nvPicPr>
          <p:cNvPr id="86" name="図 2093">
            <a:extLst>
              <a:ext uri="{FF2B5EF4-FFF2-40B4-BE49-F238E27FC236}">
                <a16:creationId xmlns:a16="http://schemas.microsoft.com/office/drawing/2014/main" id="{4462E22B-0146-1F54-6527-6F9473CF24AA}"/>
              </a:ext>
            </a:extLst>
          </p:cNvPr>
          <p:cNvPicPr>
            <a:picLocks noChangeAspect="1"/>
          </p:cNvPicPr>
          <p:nvPr/>
        </p:nvPicPr>
        <p:blipFill>
          <a:blip r:embed="rId52"/>
          <a:srcRect l="35446" t="6000" r="33153" b="61181"/>
          <a:stretch>
            <a:fillRect/>
          </a:stretch>
        </p:blipFill>
        <p:spPr>
          <a:xfrm>
            <a:off x="2527831" y="197832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BDDEE2E2-4D6E-ABC1-4780-58A37D6653C2}"/>
              </a:ext>
            </a:extLst>
          </p:cNvPr>
          <p:cNvSpPr/>
          <p:nvPr/>
        </p:nvSpPr>
        <p:spPr>
          <a:xfrm>
            <a:off x="2112566" y="169881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000000"/>
                </a:solidFill>
                <a:uFillTx/>
                <a:latin typeface="Roboto Condensed" pitchFamily="2"/>
                <a:ea typeface="Roboto Condensed" pitchFamily="2"/>
                <a:cs typeface="Roboto Condensed" pitchFamily="2"/>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:XL6009</a:t>
            </a:r>
            <a:endParaRPr lang="en-US" sz="700" b="1" i="0" u="none" strike="noStrike" kern="1200" cap="none" spc="0" baseline="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F533BDC8-CA70-2CF4-4E8B-13D9A1FFF1BE}"/>
              </a:ext>
            </a:extLst>
          </p:cNvPr>
          <p:cNvPicPr>
            <a:picLocks noChangeAspect="1"/>
          </p:cNvPicPr>
          <p:nvPr/>
        </p:nvPicPr>
        <p:blipFill>
          <a:blip r:embed="rId53"/>
          <a:srcRect l="18438" t="31705" r="20482" b="39006"/>
          <a:stretch>
            <a:fillRect/>
          </a:stretch>
        </p:blipFill>
        <p:spPr>
          <a:xfrm>
            <a:off x="2941195" y="17041483"/>
            <a:ext cx="890268" cy="426896"/>
          </a:xfrm>
          <a:prstGeom prst="rect">
            <a:avLst/>
          </a:prstGeom>
          <a:noFill/>
          <a:ln cap="flat">
            <a:noFill/>
          </a:ln>
        </p:spPr>
      </p:pic>
      <p:pic>
        <p:nvPicPr>
          <p:cNvPr id="89" name="図 2096">
            <a:extLst>
              <a:ext uri="{FF2B5EF4-FFF2-40B4-BE49-F238E27FC236}">
                <a16:creationId xmlns:a16="http://schemas.microsoft.com/office/drawing/2014/main" id="{4970A413-4741-187A-69A0-11B3239D643B}"/>
              </a:ext>
            </a:extLst>
          </p:cNvPr>
          <p:cNvPicPr>
            <a:picLocks noChangeAspect="1"/>
          </p:cNvPicPr>
          <p:nvPr/>
        </p:nvPicPr>
        <p:blipFill>
          <a:blip r:embed="rId54"/>
          <a:stretch>
            <a:fillRect/>
          </a:stretch>
        </p:blipFill>
        <p:spPr>
          <a:xfrm rot="16200004">
            <a:off x="4606624" y="17665959"/>
            <a:ext cx="498238" cy="309643"/>
          </a:xfrm>
          <a:prstGeom prst="rect">
            <a:avLst/>
          </a:prstGeom>
          <a:noFill/>
          <a:ln cap="flat">
            <a:noFill/>
          </a:ln>
        </p:spPr>
      </p:pic>
      <p:pic>
        <p:nvPicPr>
          <p:cNvPr id="90" name="図 256">
            <a:extLst>
              <a:ext uri="{FF2B5EF4-FFF2-40B4-BE49-F238E27FC236}">
                <a16:creationId xmlns:a16="http://schemas.microsoft.com/office/drawing/2014/main" id="{792ACD90-3D47-205A-983F-7BDFB0D3F843}"/>
              </a:ext>
            </a:extLst>
          </p:cNvPr>
          <p:cNvPicPr>
            <a:picLocks noChangeAspect="1"/>
          </p:cNvPicPr>
          <p:nvPr/>
        </p:nvPicPr>
        <p:blipFill>
          <a:blip r:embed="rId55"/>
          <a:stretch>
            <a:fillRect/>
          </a:stretch>
        </p:blipFill>
        <p:spPr>
          <a:xfrm>
            <a:off x="2437873" y="18508363"/>
            <a:ext cx="396364" cy="469416"/>
          </a:xfrm>
          <a:prstGeom prst="rect">
            <a:avLst/>
          </a:prstGeom>
          <a:noFill/>
          <a:ln cap="flat">
            <a:noFill/>
          </a:ln>
        </p:spPr>
      </p:pic>
      <p:sp>
        <p:nvSpPr>
          <p:cNvPr id="91" name="テキスト ボックス 259">
            <a:extLst>
              <a:ext uri="{FF2B5EF4-FFF2-40B4-BE49-F238E27FC236}">
                <a16:creationId xmlns:a16="http://schemas.microsoft.com/office/drawing/2014/main" id="{A2073726-CEFE-DA26-1D3F-CE65E0B3694B}"/>
              </a:ext>
            </a:extLst>
          </p:cNvPr>
          <p:cNvSpPr txBox="1"/>
          <p:nvPr/>
        </p:nvSpPr>
        <p:spPr>
          <a:xfrm>
            <a:off x="1640351" y="17150159"/>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D1A18C5F-DEBD-669B-6F26-AFE9D1F91C92}"/>
              </a:ext>
            </a:extLst>
          </p:cNvPr>
          <p:cNvSpPr txBox="1"/>
          <p:nvPr/>
        </p:nvSpPr>
        <p:spPr>
          <a:xfrm>
            <a:off x="4145496" y="17122005"/>
            <a:ext cx="67027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4ED67E33-3CE4-F6A0-6025-92787FC4A7E0}"/>
              </a:ext>
            </a:extLst>
          </p:cNvPr>
          <p:cNvSpPr txBox="1"/>
          <p:nvPr/>
        </p:nvSpPr>
        <p:spPr>
          <a:xfrm>
            <a:off x="1540993" y="17875717"/>
            <a:ext cx="42447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91C8A0E2-AC05-40DD-8188-13C60A1B46AB}"/>
              </a:ext>
            </a:extLst>
          </p:cNvPr>
          <p:cNvSpPr txBox="1"/>
          <p:nvPr/>
        </p:nvSpPr>
        <p:spPr>
          <a:xfrm>
            <a:off x="2110655" y="18348590"/>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366CF86F-0E0E-AA91-3428-967104D99680}"/>
              </a:ext>
            </a:extLst>
          </p:cNvPr>
          <p:cNvSpPr txBox="1"/>
          <p:nvPr/>
        </p:nvSpPr>
        <p:spPr>
          <a:xfrm>
            <a:off x="2961678" y="18345070"/>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437D333B-F303-4D15-0551-F13196593656}"/>
              </a:ext>
            </a:extLst>
          </p:cNvPr>
          <p:cNvSpPr txBox="1"/>
          <p:nvPr/>
        </p:nvSpPr>
        <p:spPr>
          <a:xfrm>
            <a:off x="2114321" y="19082735"/>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7CF6E5A-8C29-2E33-E582-1C09B4450166}"/>
              </a:ext>
            </a:extLst>
          </p:cNvPr>
          <p:cNvSpPr txBox="1"/>
          <p:nvPr/>
        </p:nvSpPr>
        <p:spPr>
          <a:xfrm>
            <a:off x="3976771" y="180864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CD935CC5-91D2-1008-02F1-34D9A33A6966}"/>
              </a:ext>
            </a:extLst>
          </p:cNvPr>
          <p:cNvSpPr/>
          <p:nvPr/>
        </p:nvSpPr>
        <p:spPr>
          <a:xfrm rot="16200004">
            <a:off x="4057234" y="18897510"/>
            <a:ext cx="1456986" cy="343146"/>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F7F04E28-3958-5B77-883B-E372ABE08E4D}"/>
              </a:ext>
            </a:extLst>
          </p:cNvPr>
          <p:cNvSpPr txBox="1"/>
          <p:nvPr/>
        </p:nvSpPr>
        <p:spPr>
          <a:xfrm>
            <a:off x="4546287" y="18639159"/>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103" name="四角形: 角を丸くする 269">
            <a:extLst>
              <a:ext uri="{FF2B5EF4-FFF2-40B4-BE49-F238E27FC236}">
                <a16:creationId xmlns:a16="http://schemas.microsoft.com/office/drawing/2014/main" id="{6528E1F9-92A4-0019-C207-1EF23887ACDF}"/>
              </a:ext>
            </a:extLst>
          </p:cNvPr>
          <p:cNvSpPr/>
          <p:nvPr/>
        </p:nvSpPr>
        <p:spPr>
          <a:xfrm>
            <a:off x="118479" y="169263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 name="四角形: 角を丸くする 270">
            <a:extLst>
              <a:ext uri="{FF2B5EF4-FFF2-40B4-BE49-F238E27FC236}">
                <a16:creationId xmlns:a16="http://schemas.microsoft.com/office/drawing/2014/main" id="{B1F580DF-D768-AED1-C246-E0CAF0A33DE4}"/>
              </a:ext>
            </a:extLst>
          </p:cNvPr>
          <p:cNvSpPr/>
          <p:nvPr/>
        </p:nvSpPr>
        <p:spPr>
          <a:xfrm>
            <a:off x="462833" y="17660660"/>
            <a:ext cx="1135931" cy="740389"/>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Conversion Circuit</a:t>
            </a:r>
            <a:endParaRPr lang="en-US" sz="1000" b="0" i="0" u="none" strike="noStrike" kern="1200" cap="none" spc="0" baseline="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11.1V to 5.0V</a:t>
            </a:r>
          </a:p>
        </p:txBody>
      </p:sp>
      <p:pic>
        <p:nvPicPr>
          <p:cNvPr id="127" name="図 271">
            <a:extLst>
              <a:ext uri="{FF2B5EF4-FFF2-40B4-BE49-F238E27FC236}">
                <a16:creationId xmlns:a16="http://schemas.microsoft.com/office/drawing/2014/main" id="{886EA66B-808E-F876-D83F-8FB904C4610B}"/>
              </a:ext>
            </a:extLst>
          </p:cNvPr>
          <p:cNvPicPr>
            <a:picLocks noChangeAspect="1"/>
          </p:cNvPicPr>
          <p:nvPr/>
        </p:nvPicPr>
        <p:blipFill>
          <a:blip r:embed="rId56"/>
          <a:srcRect l="21071" t="13052" r="22784" b="9985"/>
          <a:stretch>
            <a:fillRect/>
          </a:stretch>
        </p:blipFill>
        <p:spPr>
          <a:xfrm flipH="1">
            <a:off x="1156048" y="17981669"/>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71D811C9-6DAB-47AA-831A-9F53835BEBC1}"/>
              </a:ext>
            </a:extLst>
          </p:cNvPr>
          <p:cNvSpPr txBox="1"/>
          <p:nvPr/>
        </p:nvSpPr>
        <p:spPr>
          <a:xfrm>
            <a:off x="2106714" y="19655542"/>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1CB97224-C5A8-FF07-F312-C48602B0A74A}"/>
              </a:ext>
            </a:extLst>
          </p:cNvPr>
          <p:cNvSpPr/>
          <p:nvPr/>
        </p:nvSpPr>
        <p:spPr>
          <a:xfrm>
            <a:off x="3004664" y="185249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itchFamily="2"/>
                <a:ea typeface="Roboto Condensed" pitchFamily="2"/>
                <a:cs typeface="Roboto Condensed" pitchFamily="2"/>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itchFamily="2"/>
                <a:ea typeface="Roboto Condensed" pitchFamily="2"/>
                <a:cs typeface="Roboto Condensed" pitchFamily="2"/>
              </a:rPr>
              <a:t>:</a:t>
            </a:r>
            <a:r>
              <a:rPr lang="en-US" sz="700" b="0" i="0" u="none" strike="noStrike" kern="1200" cap="none" spc="0" baseline="0" dirty="0" err="1">
                <a:solidFill>
                  <a:srgbClr val="333333"/>
                </a:solidFill>
                <a:uFillTx/>
                <a:latin typeface="Roboto Condensed" pitchFamily="2"/>
                <a:ea typeface="Roboto Condensed" pitchFamily="2"/>
                <a:cs typeface="Roboto Condensed" pitchFamily="2"/>
              </a:rPr>
              <a:t>Seeeduino</a:t>
            </a:r>
            <a:r>
              <a:rPr lang="en-US" sz="700" b="0" i="0" u="none" strike="noStrike" kern="1200" cap="none" spc="0" baseline="0" dirty="0">
                <a:solidFill>
                  <a:srgbClr val="333333"/>
                </a:solidFill>
                <a:uFillTx/>
                <a:latin typeface="Roboto Condensed" pitchFamily="2"/>
                <a:ea typeface="Roboto Condensed" pitchFamily="2"/>
                <a:cs typeface="Roboto Condensed" pitchFamily="2"/>
              </a:rPr>
              <a:t> XIAO</a:t>
            </a: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dirty="0">
                <a:solidFill>
                  <a:srgbClr val="000000"/>
                </a:solidFill>
                <a:uFillTx/>
                <a:latin typeface="游ゴシック" pitchFamily="50"/>
                <a:ea typeface="游ゴシック" pitchFamily="50"/>
              </a:rPr>
              <a:t>＞小さくてピンの数も多い</a:t>
            </a:r>
            <a:endParaRPr lang="en-US" sz="700" b="0" i="0" u="none" strike="noStrike" kern="1200" cap="none" spc="0" baseline="0" dirty="0">
              <a:solidFill>
                <a:srgbClr val="000000"/>
              </a:solidFill>
              <a:uFillTx/>
              <a:latin typeface="游ゴシック" pitchFamily="50"/>
              <a:ea typeface="游ゴシック" pitchFamily="50"/>
            </a:endParaRPr>
          </a:p>
        </p:txBody>
      </p:sp>
      <p:pic>
        <p:nvPicPr>
          <p:cNvPr id="177" name="図 274">
            <a:extLst>
              <a:ext uri="{FF2B5EF4-FFF2-40B4-BE49-F238E27FC236}">
                <a16:creationId xmlns:a16="http://schemas.microsoft.com/office/drawing/2014/main" id="{7748AC10-766C-44D9-852F-2935FE69EE62}"/>
              </a:ext>
            </a:extLst>
          </p:cNvPr>
          <p:cNvPicPr>
            <a:picLocks noChangeAspect="1"/>
          </p:cNvPicPr>
          <p:nvPr/>
        </p:nvPicPr>
        <p:blipFill>
          <a:blip r:embed="rId55"/>
          <a:stretch>
            <a:fillRect/>
          </a:stretch>
        </p:blipFill>
        <p:spPr>
          <a:xfrm>
            <a:off x="3728365" y="18501414"/>
            <a:ext cx="396364" cy="469416"/>
          </a:xfrm>
          <a:prstGeom prst="rect">
            <a:avLst/>
          </a:prstGeom>
          <a:noFill/>
          <a:ln cap="flat">
            <a:noFill/>
          </a:ln>
        </p:spPr>
      </p:pic>
      <p:pic>
        <p:nvPicPr>
          <p:cNvPr id="178" name="図 275">
            <a:extLst>
              <a:ext uri="{FF2B5EF4-FFF2-40B4-BE49-F238E27FC236}">
                <a16:creationId xmlns:a16="http://schemas.microsoft.com/office/drawing/2014/main" id="{01369627-D023-21B7-42A9-508AE911A317}"/>
              </a:ext>
            </a:extLst>
          </p:cNvPr>
          <p:cNvPicPr>
            <a:picLocks noChangeAspect="1"/>
          </p:cNvPicPr>
          <p:nvPr/>
        </p:nvPicPr>
        <p:blipFill>
          <a:blip r:embed="rId51"/>
          <a:stretch>
            <a:fillRect/>
          </a:stretch>
        </p:blipFill>
        <p:spPr>
          <a:xfrm rot="19461222">
            <a:off x="3738909" y="19117600"/>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7F1FF09B-8279-C0F5-4B7C-B028E4021C94}"/>
              </a:ext>
            </a:extLst>
          </p:cNvPr>
          <p:cNvSpPr/>
          <p:nvPr/>
        </p:nvSpPr>
        <p:spPr>
          <a:xfrm>
            <a:off x="3068754" y="19804699"/>
            <a:ext cx="1215493" cy="3468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a:solidFill>
                  <a:srgbClr val="000000"/>
                </a:solidFill>
                <a:uFillTx/>
                <a:latin typeface="Roboto Condensed" pitchFamily="2"/>
                <a:ea typeface="Roboto Condensed" pitchFamily="2"/>
                <a:cs typeface="Roboto Condensed" pitchFamily="2"/>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Condensed" pitchFamily="2"/>
                <a:ea typeface="Roboto Condensed" pitchFamily="2"/>
                <a:cs typeface="Roboto Condensed" pitchFamily="2"/>
              </a:rPr>
              <a:t>:NJI7502</a:t>
            </a:r>
          </a:p>
        </p:txBody>
      </p:sp>
      <p:pic>
        <p:nvPicPr>
          <p:cNvPr id="201" name="図 277">
            <a:extLst>
              <a:ext uri="{FF2B5EF4-FFF2-40B4-BE49-F238E27FC236}">
                <a16:creationId xmlns:a16="http://schemas.microsoft.com/office/drawing/2014/main" id="{EF6D6AB3-0D40-F8AD-C5AF-D0E9668F685B}"/>
              </a:ext>
            </a:extLst>
          </p:cNvPr>
          <p:cNvPicPr>
            <a:picLocks noChangeAspect="1"/>
          </p:cNvPicPr>
          <p:nvPr/>
        </p:nvPicPr>
        <p:blipFill>
          <a:blip r:embed="rId18"/>
          <a:srcRect l="65577" t="88" r="-1651" b="49999"/>
          <a:stretch>
            <a:fillRect/>
          </a:stretch>
        </p:blipFill>
        <p:spPr>
          <a:xfrm rot="5400013" flipH="1">
            <a:off x="5120943" y="18538430"/>
            <a:ext cx="345295" cy="341564"/>
          </a:xfrm>
          <a:prstGeom prst="rect">
            <a:avLst/>
          </a:prstGeom>
          <a:noFill/>
          <a:ln cap="flat">
            <a:noFill/>
          </a:ln>
        </p:spPr>
      </p:pic>
      <p:grpSp>
        <p:nvGrpSpPr>
          <p:cNvPr id="202" name="グループ化 84">
            <a:extLst>
              <a:ext uri="{FF2B5EF4-FFF2-40B4-BE49-F238E27FC236}">
                <a16:creationId xmlns:a16="http://schemas.microsoft.com/office/drawing/2014/main" id="{431C232D-8976-842F-579C-1787896DEFC1}"/>
              </a:ext>
            </a:extLst>
          </p:cNvPr>
          <p:cNvGrpSpPr/>
          <p:nvPr/>
        </p:nvGrpSpPr>
        <p:grpSpPr>
          <a:xfrm>
            <a:off x="5145256" y="17536557"/>
            <a:ext cx="1299965" cy="1567108"/>
            <a:chOff x="5241679" y="1346060"/>
            <a:chExt cx="1299965" cy="1567108"/>
          </a:xfrm>
        </p:grpSpPr>
        <p:grpSp>
          <p:nvGrpSpPr>
            <p:cNvPr id="203" name="グループ化 278">
              <a:extLst>
                <a:ext uri="{FF2B5EF4-FFF2-40B4-BE49-F238E27FC236}">
                  <a16:creationId xmlns:a16="http://schemas.microsoft.com/office/drawing/2014/main" id="{E5992FD0-4EBC-462E-BD67-01E799E29935}"/>
                </a:ext>
              </a:extLst>
            </p:cNvPr>
            <p:cNvGrpSpPr/>
            <p:nvPr/>
          </p:nvGrpSpPr>
          <p:grpSpPr>
            <a:xfrm>
              <a:off x="5241679" y="1346060"/>
              <a:ext cx="1299965" cy="1567108"/>
              <a:chOff x="5241679" y="1346060"/>
              <a:chExt cx="1299965" cy="1567108"/>
            </a:xfrm>
          </p:grpSpPr>
          <p:sp>
            <p:nvSpPr>
              <p:cNvPr id="207" name="四角形: 角を丸くする 279">
                <a:extLst>
                  <a:ext uri="{FF2B5EF4-FFF2-40B4-BE49-F238E27FC236}">
                    <a16:creationId xmlns:a16="http://schemas.microsoft.com/office/drawing/2014/main" id="{E74991DC-5C6A-A6B3-D662-BCFEC0256631}"/>
                  </a:ext>
                </a:extLst>
              </p:cNvPr>
              <p:cNvSpPr/>
              <p:nvPr/>
            </p:nvSpPr>
            <p:spPr>
              <a:xfrm>
                <a:off x="5241679" y="1346060"/>
                <a:ext cx="1021457" cy="1540434"/>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000000"/>
                    </a:solidFill>
                    <a:uFillTx/>
                    <a:latin typeface="Arial Narrow Bold"/>
                    <a:ea typeface="游ゴシック" pitchFamily="34"/>
                  </a:rPr>
                  <a:t>Debug System</a:t>
                </a:r>
                <a:endParaRPr lang="en-US" sz="1000" b="1" i="0" u="none" strike="noStrike" kern="1200" cap="none" spc="0" baseline="0">
                  <a:solidFill>
                    <a:srgbClr val="000000"/>
                  </a:solidFill>
                  <a:uFillTx/>
                  <a:latin typeface="Arial Narrow Bold"/>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a:solidFill>
                      <a:srgbClr val="000000"/>
                    </a:solidFill>
                    <a:uFillTx/>
                    <a:latin typeface="游ゴシック"/>
                    <a:ea typeface="游ゴシック" pitchFamily="34"/>
                  </a:rPr>
                </a:b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8718B8FD-E6BC-FD9F-7D8A-CAA8064A27D1}"/>
                  </a:ext>
                </a:extLst>
              </p:cNvPr>
              <p:cNvPicPr>
                <a:picLocks noChangeAspect="1"/>
              </p:cNvPicPr>
              <p:nvPr/>
            </p:nvPicPr>
            <p:blipFill>
              <a:blip r:embed="rId57"/>
              <a:srcRect l="22751" t="8366" r="23082" b="8935"/>
              <a:stretch>
                <a:fillRect/>
              </a:stretch>
            </p:blipFill>
            <p:spPr>
              <a:xfrm>
                <a:off x="5484616" y="1529398"/>
                <a:ext cx="548365" cy="423129"/>
              </a:xfrm>
              <a:prstGeom prst="rect">
                <a:avLst/>
              </a:prstGeom>
              <a:noFill/>
              <a:ln cap="flat">
                <a:noFill/>
              </a:ln>
            </p:spPr>
          </p:pic>
          <p:sp>
            <p:nvSpPr>
              <p:cNvPr id="209" name="テキスト ボックス 281">
                <a:extLst>
                  <a:ext uri="{FF2B5EF4-FFF2-40B4-BE49-F238E27FC236}">
                    <a16:creationId xmlns:a16="http://schemas.microsoft.com/office/drawing/2014/main" id="{5A59A51B-D12F-7D75-A5FF-E26552053093}"/>
                  </a:ext>
                </a:extLst>
              </p:cNvPr>
              <p:cNvSpPr txBox="1"/>
              <p:nvPr/>
            </p:nvSpPr>
            <p:spPr>
              <a:xfrm>
                <a:off x="5390013" y="1905856"/>
                <a:ext cx="831875"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Roboto Black" pitchFamily="2"/>
                    <a:ea typeface="Roboto Black" pitchFamily="2"/>
                    <a:cs typeface="Roboto Black" pitchFamily="2"/>
                  </a:rPr>
                  <a:t>O-LED Display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700" b="0" i="0" u="none" strike="noStrike" kern="1200" cap="none" spc="0" baseline="0">
                    <a:solidFill>
                      <a:srgbClr val="000000"/>
                    </a:solidFill>
                    <a:uFillTx/>
                    <a:latin typeface="Roboto Black" pitchFamily="2"/>
                    <a:ea typeface="游ゴシック" pitchFamily="34"/>
                    <a:cs typeface="Roboto Black" pitchFamily="2"/>
                  </a:rPr>
                  <a:t>：</a:t>
                </a:r>
                <a:r>
                  <a:rPr lang="en-US" sz="700" b="0" i="0" u="none" strike="noStrike" kern="1200" cap="none" spc="0" baseline="0">
                    <a:solidFill>
                      <a:srgbClr val="000000"/>
                    </a:solidFill>
                    <a:uFillTx/>
                    <a:latin typeface="Roboto Black" pitchFamily="2"/>
                    <a:ea typeface="Roboto Black" pitchFamily="2"/>
                    <a:cs typeface="Roboto Black" pitchFamily="2"/>
                  </a:rPr>
                  <a:t>SSD1306</a:t>
                </a:r>
              </a:p>
            </p:txBody>
          </p:sp>
          <p:sp>
            <p:nvSpPr>
              <p:cNvPr id="210" name="十字形 282">
                <a:extLst>
                  <a:ext uri="{FF2B5EF4-FFF2-40B4-BE49-F238E27FC236}">
                    <a16:creationId xmlns:a16="http://schemas.microsoft.com/office/drawing/2014/main" id="{18663EAA-80A2-0B12-FD7B-808A999A1A28}"/>
                  </a:ext>
                </a:extLst>
              </p:cNvPr>
              <p:cNvSpPr/>
              <p:nvPr/>
            </p:nvSpPr>
            <p:spPr>
              <a:xfrm>
                <a:off x="5665375" y="2173455"/>
                <a:ext cx="175263" cy="182267"/>
              </a:xfrm>
              <a:custGeom>
                <a:avLst>
                  <a:gd name="f5" fmla="val 33631"/>
                </a:avLst>
                <a:gdLst>
                  <a:gd name="f1" fmla="val w"/>
                  <a:gd name="f2" fmla="val h"/>
                  <a:gd name="f3" fmla="val ss"/>
                  <a:gd name="f4" fmla="val 0"/>
                  <a:gd name="f5" fmla="val 33631"/>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FF00"/>
              </a:solid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11" name="テキスト ボックス 283">
                <a:extLst>
                  <a:ext uri="{FF2B5EF4-FFF2-40B4-BE49-F238E27FC236}">
                    <a16:creationId xmlns:a16="http://schemas.microsoft.com/office/drawing/2014/main" id="{A43F0B17-CDA8-8F2E-9D70-C10B0F667CA6}"/>
                  </a:ext>
                </a:extLst>
              </p:cNvPr>
              <p:cNvSpPr txBox="1"/>
              <p:nvPr/>
            </p:nvSpPr>
            <p:spPr>
              <a:xfrm>
                <a:off x="5375583" y="2713116"/>
                <a:ext cx="116606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Tactile Switch x 3</a:t>
                </a:r>
              </a:p>
            </p:txBody>
          </p:sp>
        </p:grpSp>
        <p:pic>
          <p:nvPicPr>
            <p:cNvPr id="205" name="Picture 18">
              <a:extLst>
                <a:ext uri="{FF2B5EF4-FFF2-40B4-BE49-F238E27FC236}">
                  <a16:creationId xmlns:a16="http://schemas.microsoft.com/office/drawing/2014/main" id="{2497BCD3-12FC-6460-60DC-30CD7F38FFA9}"/>
                </a:ext>
              </a:extLst>
            </p:cNvPr>
            <p:cNvPicPr>
              <a:picLocks noChangeAspect="1"/>
            </p:cNvPicPr>
            <p:nvPr/>
          </p:nvPicPr>
          <p:blipFill>
            <a:blip r:embed="rId58"/>
            <a:srcRect/>
            <a:stretch>
              <a:fillRect/>
            </a:stretch>
          </p:blipFill>
          <p:spPr>
            <a:xfrm>
              <a:off x="5410120" y="2223336"/>
              <a:ext cx="759080" cy="660370"/>
            </a:xfrm>
            <a:prstGeom prst="rect">
              <a:avLst/>
            </a:prstGeom>
            <a:noFill/>
            <a:ln cap="flat">
              <a:noFill/>
            </a:ln>
          </p:spPr>
        </p:pic>
      </p:grpSp>
      <p:sp>
        <p:nvSpPr>
          <p:cNvPr id="212" name="テキスト ボックス 289">
            <a:extLst>
              <a:ext uri="{FF2B5EF4-FFF2-40B4-BE49-F238E27FC236}">
                <a16:creationId xmlns:a16="http://schemas.microsoft.com/office/drawing/2014/main" id="{90E7D696-09A9-C097-4586-039864BB8697}"/>
              </a:ext>
            </a:extLst>
          </p:cNvPr>
          <p:cNvSpPr txBox="1"/>
          <p:nvPr/>
        </p:nvSpPr>
        <p:spPr>
          <a:xfrm>
            <a:off x="32333" y="164150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999032F4-AD41-A887-CD07-4EF95435081D}"/>
              </a:ext>
            </a:extLst>
          </p:cNvPr>
          <p:cNvGrpSpPr/>
          <p:nvPr/>
        </p:nvGrpSpPr>
        <p:grpSpPr>
          <a:xfrm>
            <a:off x="4328952" y="19110477"/>
            <a:ext cx="1788374" cy="1074968"/>
            <a:chOff x="4425375" y="2919980"/>
            <a:chExt cx="1788374" cy="1074968"/>
          </a:xfrm>
        </p:grpSpPr>
        <p:grpSp>
          <p:nvGrpSpPr>
            <p:cNvPr id="214" name="グループ化 2098">
              <a:extLst>
                <a:ext uri="{FF2B5EF4-FFF2-40B4-BE49-F238E27FC236}">
                  <a16:creationId xmlns:a16="http://schemas.microsoft.com/office/drawing/2014/main" id="{F01BABBC-28FF-4930-30BC-CA424B374E99}"/>
                </a:ext>
              </a:extLst>
            </p:cNvPr>
            <p:cNvGrpSpPr/>
            <p:nvPr/>
          </p:nvGrpSpPr>
          <p:grpSpPr>
            <a:xfrm>
              <a:off x="4425375" y="2919980"/>
              <a:ext cx="1788374" cy="1074968"/>
              <a:chOff x="4425375" y="2919980"/>
              <a:chExt cx="1788374" cy="1074968"/>
            </a:xfrm>
          </p:grpSpPr>
          <p:grpSp>
            <p:nvGrpSpPr>
              <p:cNvPr id="230" name="グループ化 2099">
                <a:extLst>
                  <a:ext uri="{FF2B5EF4-FFF2-40B4-BE49-F238E27FC236}">
                    <a16:creationId xmlns:a16="http://schemas.microsoft.com/office/drawing/2014/main" id="{876631EF-BA9B-4A1B-E558-C0B084DE693E}"/>
                  </a:ext>
                </a:extLst>
              </p:cNvPr>
              <p:cNvGrpSpPr/>
              <p:nvPr/>
            </p:nvGrpSpPr>
            <p:grpSpPr>
              <a:xfrm>
                <a:off x="4425375" y="2919980"/>
                <a:ext cx="1788374" cy="1074968"/>
                <a:chOff x="4425375" y="2919980"/>
                <a:chExt cx="1788374" cy="1074968"/>
              </a:xfrm>
            </p:grpSpPr>
            <p:grpSp>
              <p:nvGrpSpPr>
                <p:cNvPr id="232" name="グループ化 2101">
                  <a:extLst>
                    <a:ext uri="{FF2B5EF4-FFF2-40B4-BE49-F238E27FC236}">
                      <a16:creationId xmlns:a16="http://schemas.microsoft.com/office/drawing/2014/main" id="{9CA9B2BD-03AA-A7BC-79EB-13B102EFD56E}"/>
                    </a:ext>
                  </a:extLst>
                </p:cNvPr>
                <p:cNvGrpSpPr/>
                <p:nvPr/>
              </p:nvGrpSpPr>
              <p:grpSpPr>
                <a:xfrm>
                  <a:off x="4425375" y="2919980"/>
                  <a:ext cx="1593854" cy="1053599"/>
                  <a:chOff x="4425375" y="2919980"/>
                  <a:chExt cx="1593854" cy="1053599"/>
                </a:xfrm>
              </p:grpSpPr>
              <p:sp>
                <p:nvSpPr>
                  <p:cNvPr id="235" name="四角形: 角を丸くする 2106">
                    <a:extLst>
                      <a:ext uri="{FF2B5EF4-FFF2-40B4-BE49-F238E27FC236}">
                        <a16:creationId xmlns:a16="http://schemas.microsoft.com/office/drawing/2014/main" id="{C2F3C6E4-0B43-FDC5-52DC-87C3205322B5}"/>
                      </a:ext>
                    </a:extLst>
                  </p:cNvPr>
                  <p:cNvSpPr/>
                  <p:nvPr/>
                </p:nvSpPr>
                <p:spPr>
                  <a:xfrm>
                    <a:off x="4425375" y="2919980"/>
                    <a:ext cx="1593854" cy="1053599"/>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a:t>
                    </a:r>
                    <a:r>
                      <a:rPr lang="en-US" altLang="ja-JP" sz="700" dirty="0">
                        <a:solidFill>
                          <a:srgbClr val="333333"/>
                        </a:solidFill>
                        <a:latin typeface="游ゴシック" panose="020B0400000000000000" pitchFamily="50" charset="-128"/>
                        <a:ea typeface="游ゴシック" panose="020B0400000000000000" pitchFamily="50" charset="-128"/>
                      </a:rPr>
                      <a:t>Goal angle and court center detection</a:t>
                    </a:r>
                    <a:endParaRPr kumimoji="1" lang="en-US" altLang="ja-JP" sz="500" b="1" dirty="0">
                      <a:solidFill>
                        <a:schemeClr val="tx1"/>
                      </a:solidFil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03F8FECE-7F26-6526-DB5B-1DACCDF4BAC7}"/>
                      </a:ext>
                    </a:extLst>
                  </p:cNvPr>
                  <p:cNvPicPr>
                    <a:picLocks noChangeAspect="1"/>
                  </p:cNvPicPr>
                  <p:nvPr/>
                </p:nvPicPr>
                <p:blipFill>
                  <a:blip r:embed="rId59"/>
                  <a:srcRect l="17592" r="15406"/>
                  <a:stretch>
                    <a:fillRect/>
                  </a:stretch>
                </p:blipFill>
                <p:spPr>
                  <a:xfrm>
                    <a:off x="4563688" y="3234241"/>
                    <a:ext cx="429063" cy="533643"/>
                  </a:xfrm>
                  <a:prstGeom prst="rect">
                    <a:avLst/>
                  </a:prstGeom>
                  <a:noFill/>
                  <a:ln cap="flat">
                    <a:noFill/>
                  </a:ln>
                </p:spPr>
              </p:pic>
            </p:grpSp>
            <p:sp>
              <p:nvSpPr>
                <p:cNvPr id="233" name="十字形 2104">
                  <a:extLst>
                    <a:ext uri="{FF2B5EF4-FFF2-40B4-BE49-F238E27FC236}">
                      <a16:creationId xmlns:a16="http://schemas.microsoft.com/office/drawing/2014/main" id="{AF6EA744-569E-2395-9D91-567C904430C4}"/>
                    </a:ext>
                  </a:extLst>
                </p:cNvPr>
                <p:cNvSpPr/>
                <p:nvPr/>
              </p:nvSpPr>
              <p:spPr>
                <a:xfrm>
                  <a:off x="5150998" y="3422443"/>
                  <a:ext cx="207587" cy="207587"/>
                </a:xfrm>
                <a:custGeom>
                  <a:avLst>
                    <a:gd name="f5" fmla="val 38445"/>
                  </a:avLst>
                  <a:gdLst>
                    <a:gd name="f1" fmla="val w"/>
                    <a:gd name="f2" fmla="val h"/>
                    <a:gd name="f3" fmla="val ss"/>
                    <a:gd name="f4" fmla="val 0"/>
                    <a:gd name="f5" fmla="val 38445"/>
                    <a:gd name="f6" fmla="abs f1"/>
                    <a:gd name="f7" fmla="abs f2"/>
                    <a:gd name="f8" fmla="abs f3"/>
                    <a:gd name="f9" fmla="val f4"/>
                    <a:gd name="f10" fmla="val f5"/>
                    <a:gd name="f11" fmla="?: f6 f1 1"/>
                    <a:gd name="f12" fmla="?: f7 f2 1"/>
                    <a:gd name="f13" fmla="?: f8 f3 1"/>
                    <a:gd name="f14" fmla="*/ f11 1 21600"/>
                    <a:gd name="f15" fmla="*/ f12 1 21600"/>
                    <a:gd name="f16" fmla="*/ 21600 f11 1"/>
                    <a:gd name="f17" fmla="*/ 21600 f12 1"/>
                    <a:gd name="f18" fmla="min f15 f14"/>
                    <a:gd name="f19" fmla="*/ f16 1 f13"/>
                    <a:gd name="f20" fmla="*/ f17 1 f13"/>
                    <a:gd name="f21" fmla="val f19"/>
                    <a:gd name="f22" fmla="val f20"/>
                    <a:gd name="f23" fmla="*/ f9 f18 1"/>
                    <a:gd name="f24" fmla="+- f22 0 f9"/>
                    <a:gd name="f25" fmla="+- f21 0 f9"/>
                    <a:gd name="f26" fmla="*/ f21 f18 1"/>
                    <a:gd name="f27" fmla="*/ f22 f18 1"/>
                    <a:gd name="f28" fmla="min f25 f24"/>
                    <a:gd name="f29" fmla="+- f25 0 f24"/>
                    <a:gd name="f30" fmla="*/ f28 f10 1"/>
                    <a:gd name="f31" fmla="*/ f30 1 100000"/>
                    <a:gd name="f32" fmla="+- f21 0 f31"/>
                    <a:gd name="f33" fmla="+- f22 0 f31"/>
                    <a:gd name="f34" fmla="?: f29 f9 f31"/>
                    <a:gd name="f35" fmla="?: f29 f31 f9"/>
                    <a:gd name="f36" fmla="*/ f31 f18 1"/>
                    <a:gd name="f37" fmla="?: f29 f21 f32"/>
                    <a:gd name="f38" fmla="?: f29 f33 f22"/>
                    <a:gd name="f39" fmla="*/ f34 f18 1"/>
                    <a:gd name="f40" fmla="*/ f35 f18 1"/>
                    <a:gd name="f41" fmla="*/ f32 f18 1"/>
                    <a:gd name="f42" fmla="*/ f33 f18 1"/>
                    <a:gd name="f43" fmla="*/ f37 f18 1"/>
                    <a:gd name="f44" fmla="*/ f38 f18 1"/>
                  </a:gdLst>
                  <a:ahLst/>
                  <a:cxnLst>
                    <a:cxn ang="3cd4">
                      <a:pos x="hc" y="t"/>
                    </a:cxn>
                    <a:cxn ang="0">
                      <a:pos x="r" y="vc"/>
                    </a:cxn>
                    <a:cxn ang="cd4">
                      <a:pos x="hc" y="b"/>
                    </a:cxn>
                    <a:cxn ang="cd2">
                      <a:pos x="l" y="vc"/>
                    </a:cxn>
                  </a:cxnLst>
                  <a:rect l="f39" t="f40" r="f43" b="f44"/>
                  <a:pathLst>
                    <a:path>
                      <a:moveTo>
                        <a:pt x="f23" y="f36"/>
                      </a:moveTo>
                      <a:lnTo>
                        <a:pt x="f36" y="f36"/>
                      </a:lnTo>
                      <a:lnTo>
                        <a:pt x="f36" y="f23"/>
                      </a:lnTo>
                      <a:lnTo>
                        <a:pt x="f41" y="f23"/>
                      </a:lnTo>
                      <a:lnTo>
                        <a:pt x="f41" y="f36"/>
                      </a:lnTo>
                      <a:lnTo>
                        <a:pt x="f26" y="f36"/>
                      </a:lnTo>
                      <a:lnTo>
                        <a:pt x="f26" y="f42"/>
                      </a:lnTo>
                      <a:lnTo>
                        <a:pt x="f41" y="f42"/>
                      </a:lnTo>
                      <a:lnTo>
                        <a:pt x="f41" y="f27"/>
                      </a:lnTo>
                      <a:lnTo>
                        <a:pt x="f36" y="f27"/>
                      </a:lnTo>
                      <a:lnTo>
                        <a:pt x="f36" y="f42"/>
                      </a:lnTo>
                      <a:lnTo>
                        <a:pt x="f23" y="f42"/>
                      </a:lnTo>
                      <a:close/>
                    </a:path>
                  </a:pathLst>
                </a:custGeom>
                <a:solidFill>
                  <a:srgbClr val="FF0000"/>
                </a:solidFill>
                <a:ln w="19046" cap="flat">
                  <a:solidFill>
                    <a:srgbClr val="61CBF4"/>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4" name="テキスト ボックス 2105">
                  <a:extLst>
                    <a:ext uri="{FF2B5EF4-FFF2-40B4-BE49-F238E27FC236}">
                      <a16:creationId xmlns:a16="http://schemas.microsoft.com/office/drawing/2014/main" id="{CC955751-37E8-4B35-532D-CB5B02D5F0F0}"/>
                    </a:ext>
                  </a:extLst>
                </p:cNvPr>
                <p:cNvSpPr txBox="1"/>
                <p:nvPr/>
              </p:nvSpPr>
              <p:spPr>
                <a:xfrm>
                  <a:off x="5151601" y="3687171"/>
                  <a:ext cx="1062148"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Omnidirectional</a:t>
                  </a:r>
                  <a:br>
                    <a:rPr lang="en-US" sz="700" b="1" i="0" u="none" strike="noStrike" kern="1200" cap="none" spc="0" baseline="0">
                      <a:solidFill>
                        <a:srgbClr val="000000"/>
                      </a:solidFill>
                      <a:uFillTx/>
                      <a:latin typeface="Roboto Condensed" pitchFamily="2"/>
                      <a:ea typeface="Roboto Condensed" pitchFamily="2"/>
                      <a:cs typeface="Roboto Condensed" pitchFamily="2"/>
                    </a:rPr>
                  </a:br>
                  <a:r>
                    <a:rPr lang="en-US" sz="700" b="1" i="0" u="none" strike="noStrike" kern="1200" cap="none" spc="0" baseline="0">
                      <a:solidFill>
                        <a:srgbClr val="000000"/>
                      </a:solidFill>
                      <a:uFillTx/>
                      <a:latin typeface="Roboto Condensed" pitchFamily="2"/>
                      <a:ea typeface="Roboto Condensed" pitchFamily="2"/>
                      <a:cs typeface="Roboto Condensed" pitchFamily="2"/>
                    </a:rPr>
                    <a:t>Mirror</a:t>
                  </a:r>
                  <a:endParaRPr lang="en-US" sz="600" b="1" i="0" u="none" strike="noStrike" kern="1200" cap="none" spc="0" baseline="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99E85AF3-218D-A6C8-35A5-510DFD9012FD}"/>
                  </a:ext>
                </a:extLst>
              </p:cNvPr>
              <p:cNvSpPr txBox="1"/>
              <p:nvPr/>
            </p:nvSpPr>
            <p:spPr>
              <a:xfrm>
                <a:off x="4475786" y="3737335"/>
                <a:ext cx="69497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a:solidFill>
                      <a:srgbClr val="000000"/>
                    </a:solidFill>
                    <a:uFillTx/>
                    <a:latin typeface="Roboto Condensed" pitchFamily="2"/>
                    <a:ea typeface="Roboto Condensed" pitchFamily="2"/>
                    <a:cs typeface="Roboto Condensed" pitchFamily="2"/>
                  </a:rPr>
                  <a:t>OpenMV H7 </a:t>
                </a:r>
              </a:p>
            </p:txBody>
          </p:sp>
        </p:grpSp>
        <p:pic>
          <p:nvPicPr>
            <p:cNvPr id="229" name="図 86">
              <a:extLst>
                <a:ext uri="{FF2B5EF4-FFF2-40B4-BE49-F238E27FC236}">
                  <a16:creationId xmlns:a16="http://schemas.microsoft.com/office/drawing/2014/main" id="{DFA2DB22-1FF3-A614-F3C5-6C38901E5D63}"/>
                </a:ext>
              </a:extLst>
            </p:cNvPr>
            <p:cNvPicPr>
              <a:picLocks noChangeAspect="1"/>
            </p:cNvPicPr>
            <p:nvPr/>
          </p:nvPicPr>
          <p:blipFill>
            <a:blip r:embed="rId60"/>
            <a:stretch>
              <a:fillRect/>
            </a:stretch>
          </p:blipFill>
          <p:spPr>
            <a:xfrm>
              <a:off x="5445005" y="3238539"/>
              <a:ext cx="464469" cy="462466"/>
            </a:xfrm>
            <a:prstGeom prst="rect">
              <a:avLst/>
            </a:prstGeom>
            <a:noFill/>
            <a:ln cap="flat">
              <a:noFill/>
            </a:ln>
          </p:spPr>
        </p:pic>
      </p:grpSp>
      <p:sp>
        <p:nvSpPr>
          <p:cNvPr id="237" name="テキスト ボックス 197">
            <a:extLst>
              <a:ext uri="{FF2B5EF4-FFF2-40B4-BE49-F238E27FC236}">
                <a16:creationId xmlns:a16="http://schemas.microsoft.com/office/drawing/2014/main" id="{D126B8C7-93BC-FC3A-EF14-D2C009D896DF}"/>
              </a:ext>
            </a:extLst>
          </p:cNvPr>
          <p:cNvSpPr txBox="1"/>
          <p:nvPr/>
        </p:nvSpPr>
        <p:spPr>
          <a:xfrm>
            <a:off x="3895947" y="18311420"/>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B86404BD-E382-EFDA-5DBB-28B31BC07EE0}"/>
              </a:ext>
            </a:extLst>
          </p:cNvPr>
          <p:cNvSpPr txBox="1"/>
          <p:nvPr/>
        </p:nvSpPr>
        <p:spPr>
          <a:xfrm rot="19223811">
            <a:off x="1524496" y="18308397"/>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1731FAA0-56C2-CD83-D41B-190DF7B366F0}"/>
              </a:ext>
            </a:extLst>
          </p:cNvPr>
          <p:cNvSpPr txBox="1"/>
          <p:nvPr/>
        </p:nvSpPr>
        <p:spPr>
          <a:xfrm>
            <a:off x="18632111" y="5380246"/>
            <a:ext cx="6132725" cy="10856744"/>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So 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came up with the following motor options.</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12V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dirty="0">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Speed control </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method is called "speed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F5CC949E-0FE3-6A36-54DC-F1178A30FE9A}"/>
              </a:ext>
            </a:extLst>
          </p:cNvPr>
          <p:cNvSpPr txBox="1"/>
          <p:nvPr/>
        </p:nvSpPr>
        <p:spPr>
          <a:xfrm>
            <a:off x="24509792" y="5289252"/>
            <a:ext cx="5918199" cy="9187074"/>
          </a:xfrm>
          <a:prstGeom prst="rect">
            <a:avLst/>
          </a:prstGeom>
          <a:noFill/>
          <a:ln cap="flat">
            <a:noFill/>
          </a:ln>
        </p:spPr>
        <p:txBody>
          <a:bodyPr vert="horz" wrap="square" lIns="182852" tIns="182852" rIns="182852" bIns="182852"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Comparison of Deceleration Characteristics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900" b="1" dirty="0">
                <a:latin typeface="游ゴシック" panose="020B0400000000000000" pitchFamily="50" charset="-128"/>
                <a:ea typeface="游ゴシック" panose="020B0400000000000000" pitchFamily="50" charset="-128"/>
                <a:cs typeface="Meiryo"/>
              </a:rPr>
              <a:t>Result</a:t>
            </a:r>
            <a:r>
              <a:rPr lang="ja-JP" altLang="ja-JP" sz="900" b="1" dirty="0">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 This indicates that speed control is more effective for deceleration. (See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 created a program to brake when stepping on the line, varied the set speed, and recorded the maximum speed that did not go out of bounds.</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the motor with speed control decelerates more quickly than the one without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3, the maximum speed at which the robot can stop without going out of bounds was identified. Previously, this speed had been manually adjusted through trial and error.</a:t>
            </a:r>
          </a:p>
        </p:txBody>
      </p:sp>
      <p:sp>
        <p:nvSpPr>
          <p:cNvPr id="2058" name="テキスト ボックス 45">
            <a:extLst>
              <a:ext uri="{FF2B5EF4-FFF2-40B4-BE49-F238E27FC236}">
                <a16:creationId xmlns:a16="http://schemas.microsoft.com/office/drawing/2014/main" id="{AB65B224-F60F-1D7F-9A76-52F080AEA1B2}"/>
              </a:ext>
            </a:extLst>
          </p:cNvPr>
          <p:cNvSpPr txBox="1"/>
          <p:nvPr/>
        </p:nvSpPr>
        <p:spPr>
          <a:xfrm>
            <a:off x="24752439" y="10600170"/>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13CEB13E-A03D-2BF4-BB2D-F605985B2C6A}"/>
              </a:ext>
            </a:extLst>
          </p:cNvPr>
          <p:cNvSpPr txBox="1"/>
          <p:nvPr/>
        </p:nvSpPr>
        <p:spPr>
          <a:xfrm>
            <a:off x="18883516" y="10381484"/>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0535EC73-0AAF-C5EE-04FA-4250DA4C5FB0}"/>
              </a:ext>
            </a:extLst>
          </p:cNvPr>
          <p:cNvSpPr txBox="1"/>
          <p:nvPr/>
        </p:nvSpPr>
        <p:spPr>
          <a:xfrm>
            <a:off x="21770728" y="10372876"/>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7961CDE9-FDEE-4AA2-BEAE-F06EC4CA29DE}"/>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C0A7510B-109B-CE4F-57CB-C0C73A83F0C4}"/>
              </a:ext>
            </a:extLst>
          </p:cNvPr>
          <p:cNvPicPr>
            <a:picLocks noChangeAspect="1"/>
          </p:cNvPicPr>
          <p:nvPr/>
        </p:nvPicPr>
        <p:blipFill>
          <a:blip r:embed="rId61"/>
          <a:stretch>
            <a:fillRect/>
          </a:stretch>
        </p:blipFill>
        <p:spPr>
          <a:xfrm>
            <a:off x="18970933" y="8607145"/>
            <a:ext cx="2683315" cy="1777264"/>
          </a:xfrm>
          <a:prstGeom prst="rect">
            <a:avLst/>
          </a:prstGeom>
          <a:noFill/>
          <a:ln cap="flat">
            <a:noFill/>
          </a:ln>
        </p:spPr>
      </p:pic>
      <p:pic>
        <p:nvPicPr>
          <p:cNvPr id="2086" name="図 69">
            <a:extLst>
              <a:ext uri="{FF2B5EF4-FFF2-40B4-BE49-F238E27FC236}">
                <a16:creationId xmlns:a16="http://schemas.microsoft.com/office/drawing/2014/main" id="{5D678ACA-0A38-2445-BBFB-CD5EDB99F291}"/>
              </a:ext>
            </a:extLst>
          </p:cNvPr>
          <p:cNvPicPr>
            <a:picLocks noChangeAspect="1"/>
          </p:cNvPicPr>
          <p:nvPr/>
        </p:nvPicPr>
        <p:blipFill>
          <a:blip r:embed="rId62"/>
          <a:stretch>
            <a:fillRect/>
          </a:stretch>
        </p:blipFill>
        <p:spPr>
          <a:xfrm>
            <a:off x="21863994" y="8607621"/>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FA5798E5-D59F-01D1-47E6-9742DCC184A5}"/>
              </a:ext>
            </a:extLst>
          </p:cNvPr>
          <p:cNvSpPr txBox="1"/>
          <p:nvPr/>
        </p:nvSpPr>
        <p:spPr>
          <a:xfrm>
            <a:off x="24627732" y="11830459"/>
            <a:ext cx="2747492"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62185C0A-E9F1-AF6D-99E7-B3AB461D519B}"/>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2DEAAD25-9866-521F-206E-8EBEBF83659F}"/>
              </a:ext>
            </a:extLst>
          </p:cNvPr>
          <p:cNvPicPr>
            <a:picLocks noChangeAspect="1"/>
          </p:cNvPicPr>
          <p:nvPr/>
        </p:nvPicPr>
        <p:blipFill>
          <a:blip r:embed="rId63"/>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928D13DA-0B25-5754-11F3-BE88227BADFE}"/>
              </a:ext>
            </a:extLst>
          </p:cNvPr>
          <p:cNvPicPr>
            <a:picLocks noChangeAspect="1"/>
          </p:cNvPicPr>
          <p:nvPr/>
        </p:nvPicPr>
        <p:blipFill>
          <a:blip r:embed="rId64"/>
          <a:srcRect r="2258"/>
          <a:stretch>
            <a:fillRect/>
          </a:stretch>
        </p:blipFill>
        <p:spPr>
          <a:xfrm>
            <a:off x="24708013" y="10937462"/>
            <a:ext cx="5353092" cy="928688"/>
          </a:xfrm>
          <a:prstGeom prst="rect">
            <a:avLst/>
          </a:prstGeom>
        </p:spPr>
      </p:pic>
      <p:grpSp>
        <p:nvGrpSpPr>
          <p:cNvPr id="292" name="グループ化 291">
            <a:extLst>
              <a:ext uri="{FF2B5EF4-FFF2-40B4-BE49-F238E27FC236}">
                <a16:creationId xmlns:a16="http://schemas.microsoft.com/office/drawing/2014/main" id="{18653201-EF66-77CC-13A7-0F80BBBE963B}"/>
              </a:ext>
            </a:extLst>
          </p:cNvPr>
          <p:cNvGrpSpPr/>
          <p:nvPr/>
        </p:nvGrpSpPr>
        <p:grpSpPr>
          <a:xfrm>
            <a:off x="24611183" y="14138291"/>
            <a:ext cx="5514360" cy="1649739"/>
            <a:chOff x="24803549" y="14202064"/>
            <a:chExt cx="5514360" cy="1649739"/>
          </a:xfrm>
        </p:grpSpPr>
        <p:grpSp>
          <p:nvGrpSpPr>
            <p:cNvPr id="289" name="グループ化 288">
              <a:extLst>
                <a:ext uri="{FF2B5EF4-FFF2-40B4-BE49-F238E27FC236}">
                  <a16:creationId xmlns:a16="http://schemas.microsoft.com/office/drawing/2014/main" id="{E6D0B0AD-C055-029A-3E38-E4ACF53824AA}"/>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A9396386-8F04-5CAD-DF2E-91B34EF153B2}"/>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33C3F0A1-91F6-CFC5-0545-41718FC2438C}"/>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2F6FA965-A012-CE4C-7710-0141F6F5D867}"/>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76F598-26C0-952E-FA61-504E5685F577}"/>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F5318157-1BC9-FD87-2486-CD1541C1C181}"/>
                    </a:ext>
                  </a:extLst>
                </p:cNvPr>
                <p:cNvPicPr>
                  <a:picLocks noChangeAspect="1"/>
                </p:cNvPicPr>
                <p:nvPr/>
              </p:nvPicPr>
              <p:blipFill>
                <a:blip r:embed="rId65"/>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A5262585-0E8F-EB1D-7440-2384677FF88A}"/>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B5473328-E4FF-3A87-0333-00748CF20B91}"/>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2098DF46-7EB2-2B55-807A-9399D9A3A681}"/>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2BAC02F9-6101-1C55-1C1D-27C6B2884E65}"/>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5096CE59-186D-F99B-D725-165E3DBC5BE7}"/>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2DC18AFE-2CEE-E0FD-7893-27AD1EC76B54}"/>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95DF801B-5A81-9DBD-036E-90628B2FADE3}"/>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884006FE-464A-25AE-5748-4D1A59812F03}"/>
              </a:ext>
            </a:extLst>
          </p:cNvPr>
          <p:cNvGrpSpPr/>
          <p:nvPr/>
        </p:nvGrpSpPr>
        <p:grpSpPr>
          <a:xfrm>
            <a:off x="22024263" y="10571163"/>
            <a:ext cx="2623619" cy="1557338"/>
            <a:chOff x="22217579" y="10628312"/>
            <a:chExt cx="2430303" cy="1373238"/>
          </a:xfrm>
        </p:grpSpPr>
        <p:grpSp>
          <p:nvGrpSpPr>
            <p:cNvPr id="293" name="グループ化 292">
              <a:extLst>
                <a:ext uri="{FF2B5EF4-FFF2-40B4-BE49-F238E27FC236}">
                  <a16:creationId xmlns:a16="http://schemas.microsoft.com/office/drawing/2014/main" id="{74C36203-5DE1-2676-8CCD-448EA24E5AD1}"/>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43565E5B-116A-D2D7-12BA-F1DB12150C45}"/>
                  </a:ext>
                </a:extLst>
              </p:cNvPr>
              <p:cNvPicPr>
                <a:picLocks noChangeAspect="1"/>
              </p:cNvPicPr>
              <p:nvPr/>
            </p:nvPicPr>
            <p:blipFill>
              <a:blip r:embed="rId66"/>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DD6BE812-41E7-8738-CC61-CFECABCE1B4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298407C4-E600-D453-769C-280348ED4BEF}"/>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98B46614-2CC2-8356-CFA1-47EF66251DA3}"/>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D5E5EF53-14B2-C156-7686-DB589A3D0E33}"/>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E7FD2466-5BB3-D738-85A3-AC6294AF78C2}"/>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D9576BB4-9117-AA85-8829-8E7B2AB75474}"/>
              </a:ext>
            </a:extLst>
          </p:cNvPr>
          <p:cNvSpPr txBox="1"/>
          <p:nvPr/>
        </p:nvSpPr>
        <p:spPr>
          <a:xfrm>
            <a:off x="29278634" y="6399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5D4E0991-AF33-10D1-6821-AD93C34EABAF}"/>
              </a:ext>
            </a:extLst>
          </p:cNvPr>
          <p:cNvSpPr txBox="1"/>
          <p:nvPr/>
        </p:nvSpPr>
        <p:spPr>
          <a:xfrm>
            <a:off x="23398023"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7871515B-406D-A8B5-56BC-8CBB153DB878}"/>
              </a:ext>
            </a:extLst>
          </p:cNvPr>
          <p:cNvSpPr txBox="1"/>
          <p:nvPr/>
        </p:nvSpPr>
        <p:spPr>
          <a:xfrm>
            <a:off x="25713704" y="634409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07395F34-C37A-E82D-C2A8-0376A5A894B9}"/>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8A287AC3-2D55-21E4-4CDA-88EBB8B3E16E}"/>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89F5E9F-A139-C890-F828-551DE4DA3CF2}"/>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658" name="テキスト ボックス 4">
            <a:extLst>
              <a:ext uri="{FF2B5EF4-FFF2-40B4-BE49-F238E27FC236}">
                <a16:creationId xmlns:a16="http://schemas.microsoft.com/office/drawing/2014/main" id="{BAEC6521-E239-1C14-E3CA-B81E7C9A0B1D}"/>
              </a:ext>
            </a:extLst>
          </p:cNvPr>
          <p:cNvSpPr txBox="1"/>
          <p:nvPr/>
        </p:nvSpPr>
        <p:spPr>
          <a:xfrm>
            <a:off x="25400" y="5317967"/>
            <a:ext cx="884936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私たちのチームは、ロボカップサッカー・ライトウェイト部門に昨シーズンから参加しており、今年で結成</a:t>
            </a:r>
            <a:r>
              <a:rPr lang="en-US" sz="900" b="0" i="0" u="none" strike="noStrike" kern="1200" cap="none" spc="0" baseline="0">
                <a:solidFill>
                  <a:srgbClr val="000000"/>
                </a:solidFill>
                <a:uFillTx/>
                <a:latin typeface="游ゴシック" pitchFamily="50"/>
                <a:ea typeface="游ゴシック" pitchFamily="50"/>
              </a:rPr>
              <a:t>2</a:t>
            </a:r>
            <a:r>
              <a:rPr lang="ja-JP" sz="900" b="0" i="0" u="none" strike="noStrike" kern="1200" cap="none" spc="0" baseline="0">
                <a:solidFill>
                  <a:srgbClr val="000000"/>
                </a:solidFill>
                <a:uFillTx/>
                <a:latin typeface="游ゴシック" pitchFamily="50"/>
                <a:ea typeface="游ゴシック" pitchFamily="50"/>
              </a:rPr>
              <a:t>年目となります。メンバーは</a:t>
            </a:r>
            <a:r>
              <a:rPr lang="en-US" sz="900" b="0" i="0" u="none" strike="noStrike" kern="1200" cap="none" spc="0" baseline="0">
                <a:solidFill>
                  <a:srgbClr val="000000"/>
                </a:solidFill>
                <a:uFillTx/>
                <a:latin typeface="游ゴシック" pitchFamily="50"/>
                <a:ea typeface="游ゴシック" pitchFamily="50"/>
              </a:rPr>
              <a:t>4</a:t>
            </a:r>
            <a:r>
              <a:rPr lang="ja-JP" sz="900" b="0" i="0" u="none" strike="noStrike" kern="1200" cap="none" spc="0" baseline="0">
                <a:solidFill>
                  <a:srgbClr val="000000"/>
                </a:solidFill>
                <a:uFillTx/>
                <a:latin typeface="游ゴシック" pitchFamily="50"/>
                <a:ea typeface="游ゴシック" pitchFamily="50"/>
              </a:rPr>
              <a:t>人で、そのうち</a:t>
            </a:r>
            <a:r>
              <a:rPr lang="en-US" sz="900" b="0" i="0" u="none" strike="noStrike" kern="1200" cap="none" spc="0" baseline="0">
                <a:solidFill>
                  <a:srgbClr val="000000"/>
                </a:solidFill>
                <a:uFillTx/>
                <a:latin typeface="游ゴシック" pitchFamily="50"/>
                <a:ea typeface="游ゴシック" pitchFamily="50"/>
              </a:rPr>
              <a:t>3</a:t>
            </a:r>
            <a:r>
              <a:rPr lang="ja-JP" sz="900" b="0" i="0" u="none" strike="noStrike" kern="1200" cap="none" spc="0" baseline="0">
                <a:solidFill>
                  <a:srgbClr val="000000"/>
                </a:solidFill>
                <a:uFillTx/>
                <a:latin typeface="游ゴシック" pitchFamily="50"/>
                <a:ea typeface="游ゴシック" pitchFamily="50"/>
              </a:rPr>
              <a:t>人は高校から、</a:t>
            </a:r>
            <a:r>
              <a:rPr lang="en-US" sz="900" b="0" i="0" u="none" strike="noStrike" kern="1200" cap="none" spc="0" baseline="0">
                <a:solidFill>
                  <a:srgbClr val="000000"/>
                </a:solidFill>
                <a:uFillTx/>
                <a:latin typeface="游ゴシック" pitchFamily="50"/>
                <a:ea typeface="游ゴシック" pitchFamily="50"/>
              </a:rPr>
              <a:t>1</a:t>
            </a:r>
            <a:r>
              <a:rPr lang="ja-JP" sz="900" b="0" i="0" u="none" strike="noStrike" kern="1200" cap="none" spc="0" baseline="0">
                <a:solidFill>
                  <a:srgbClr val="000000"/>
                </a:solidFill>
                <a:uFillTx/>
                <a:latin typeface="游ゴシック" pitchFamily="50"/>
                <a:ea typeface="游ゴシック" pitchFamily="50"/>
              </a:rPr>
              <a:t>人は中学からロボット競技に取り組んできました。それでも、私たちは「世界大会優勝」という大きな目標を掲げ、日々ロボット製作や技術向上に励んできました。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限られた時間の中で、チーム全員が着実に成長できるよう、明確な活動方針を定めて取り組んできました。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今回は、私たちがどのような方針のもとで活動を進めてきたのか、その内容をご紹介したいと思います。</a:t>
            </a:r>
          </a:p>
        </p:txBody>
      </p:sp>
      <p:sp>
        <p:nvSpPr>
          <p:cNvPr id="2659" name="矢印: 山形 5">
            <a:extLst>
              <a:ext uri="{FF2B5EF4-FFF2-40B4-BE49-F238E27FC236}">
                <a16:creationId xmlns:a16="http://schemas.microsoft.com/office/drawing/2014/main" id="{C63F4B39-A478-22BA-0AAA-3147E9EE8AAD}"/>
              </a:ext>
            </a:extLst>
          </p:cNvPr>
          <p:cNvSpPr/>
          <p:nvPr/>
        </p:nvSpPr>
        <p:spPr>
          <a:xfrm>
            <a:off x="1308440" y="5948921"/>
            <a:ext cx="16751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0" name="正方形/長方形 6">
            <a:extLst>
              <a:ext uri="{FF2B5EF4-FFF2-40B4-BE49-F238E27FC236}">
                <a16:creationId xmlns:a16="http://schemas.microsoft.com/office/drawing/2014/main" id="{4757D435-ADD0-9658-DAE7-31BDAAEAA1E4}"/>
              </a:ext>
            </a:extLst>
          </p:cNvPr>
          <p:cNvSpPr/>
          <p:nvPr/>
        </p:nvSpPr>
        <p:spPr>
          <a:xfrm>
            <a:off x="100902" y="6211610"/>
            <a:ext cx="1187220" cy="92736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1" name="テキスト ボックス 124">
            <a:extLst>
              <a:ext uri="{FF2B5EF4-FFF2-40B4-BE49-F238E27FC236}">
                <a16:creationId xmlns:a16="http://schemas.microsoft.com/office/drawing/2014/main" id="{EA8FDD82-B922-BEA4-3D08-D7FDEBB1B344}"/>
              </a:ext>
            </a:extLst>
          </p:cNvPr>
          <p:cNvSpPr txBox="1"/>
          <p:nvPr/>
        </p:nvSpPr>
        <p:spPr>
          <a:xfrm>
            <a:off x="123204" y="6214555"/>
            <a:ext cx="1118311"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チームメンバーの一人一人がロボットを製作し、ロボットの構造や仕組みについて理解を深めました。</a:t>
            </a:r>
            <a:br>
              <a:rPr lang="en-US" sz="800" b="1" i="0" u="none" strike="noStrike" kern="1200" cap="none" spc="0" baseline="0">
                <a:solidFill>
                  <a:srgbClr val="73C7DB"/>
                </a:solidFill>
                <a:uFillTx/>
                <a:latin typeface="游ゴシック" pitchFamily="50"/>
                <a:ea typeface="游ゴシック" pitchFamily="50"/>
              </a:rPr>
            </a:br>
            <a:endParaRPr lang="en-US" sz="800" b="1" i="0" u="none" strike="noStrike" kern="1200" cap="none" spc="0" baseline="0">
              <a:solidFill>
                <a:srgbClr val="15A7C7"/>
              </a:solidFill>
              <a:uFillTx/>
              <a:latin typeface="游ゴシック" pitchFamily="50"/>
              <a:ea typeface="游ゴシック" pitchFamily="50"/>
            </a:endParaRPr>
          </a:p>
        </p:txBody>
      </p:sp>
      <p:sp>
        <p:nvSpPr>
          <p:cNvPr id="2662" name="フローチャート: 他ページ結合子 8">
            <a:extLst>
              <a:ext uri="{FF2B5EF4-FFF2-40B4-BE49-F238E27FC236}">
                <a16:creationId xmlns:a16="http://schemas.microsoft.com/office/drawing/2014/main" id="{678694DE-6C28-F525-D024-F1E618F6954F}"/>
              </a:ext>
            </a:extLst>
          </p:cNvPr>
          <p:cNvSpPr/>
          <p:nvPr/>
        </p:nvSpPr>
        <p:spPr>
          <a:xfrm rot="16200004">
            <a:off x="678301" y="5362479"/>
            <a:ext cx="228243" cy="1387794"/>
          </a:xfrm>
          <a:custGeom>
            <a:avLst/>
            <a:gdLst>
              <a:gd name="f0" fmla="val w"/>
              <a:gd name="f1" fmla="val h"/>
              <a:gd name="f2" fmla="val 0"/>
              <a:gd name="f3" fmla="val 10"/>
              <a:gd name="f4" fmla="val 8"/>
              <a:gd name="f5" fmla="val 5"/>
              <a:gd name="f6" fmla="*/ f0 1 10"/>
              <a:gd name="f7" fmla="*/ f1 1 10"/>
              <a:gd name="f8" fmla="val f2"/>
              <a:gd name="f9" fmla="val f3"/>
              <a:gd name="f10" fmla="+- f9 0 f8"/>
              <a:gd name="f11" fmla="*/ f10 1 10"/>
              <a:gd name="f12" fmla="*/ f10 4 1"/>
              <a:gd name="f13" fmla="*/ f12 1 5"/>
              <a:gd name="f14" fmla="*/ f8 1 f11"/>
              <a:gd name="f15" fmla="*/ f9 1 f11"/>
              <a:gd name="f16" fmla="*/ f13 1 f11"/>
              <a:gd name="f17" fmla="*/ f14 f6 1"/>
              <a:gd name="f18" fmla="*/ f15 f6 1"/>
              <a:gd name="f19" fmla="*/ f14 f7 1"/>
              <a:gd name="f20" fmla="*/ f16 f7 1"/>
            </a:gdLst>
            <a:ahLst/>
            <a:cxnLst>
              <a:cxn ang="3cd4">
                <a:pos x="hc" y="t"/>
              </a:cxn>
              <a:cxn ang="0">
                <a:pos x="r" y="vc"/>
              </a:cxn>
              <a:cxn ang="cd4">
                <a:pos x="hc" y="b"/>
              </a:cxn>
              <a:cxn ang="cd2">
                <a:pos x="l" y="vc"/>
              </a:cxn>
            </a:cxnLst>
            <a:rect l="f17" t="f19" r="f18" b="f20"/>
            <a:pathLst>
              <a:path w="10" h="10">
                <a:moveTo>
                  <a:pt x="f2" y="f2"/>
                </a:moveTo>
                <a:lnTo>
                  <a:pt x="f3" y="f2"/>
                </a:lnTo>
                <a:lnTo>
                  <a:pt x="f3" y="f4"/>
                </a:lnTo>
                <a:lnTo>
                  <a:pt x="f5" y="f3"/>
                </a:lnTo>
                <a:lnTo>
                  <a:pt x="f2" y="f4"/>
                </a:lnTo>
                <a:close/>
              </a:path>
            </a:pathLst>
          </a:custGeom>
          <a:solidFill>
            <a:srgbClr val="73C7DB"/>
          </a:solidFill>
          <a:ln cap="flat">
            <a:noFill/>
            <a:prstDash val="solid"/>
          </a:ln>
        </p:spPr>
        <p:txBody>
          <a:bodyPr vert="eaVert"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0" i="0" u="none" strike="noStrike" kern="1200" cap="none" spc="0" baseline="0">
              <a:solidFill>
                <a:srgbClr val="000000"/>
              </a:solidFill>
              <a:uFillTx/>
              <a:latin typeface="游ゴシック"/>
              <a:ea typeface="游ゴシック" pitchFamily="34"/>
            </a:endParaRPr>
          </a:p>
        </p:txBody>
      </p:sp>
      <p:sp>
        <p:nvSpPr>
          <p:cNvPr id="2663" name="テキスト ボックス 126">
            <a:extLst>
              <a:ext uri="{FF2B5EF4-FFF2-40B4-BE49-F238E27FC236}">
                <a16:creationId xmlns:a16="http://schemas.microsoft.com/office/drawing/2014/main" id="{DF272E8D-2275-3537-E5C5-E065DD25A7AD}"/>
              </a:ext>
            </a:extLst>
          </p:cNvPr>
          <p:cNvSpPr txBox="1"/>
          <p:nvPr/>
        </p:nvSpPr>
        <p:spPr>
          <a:xfrm>
            <a:off x="165412" y="5971836"/>
            <a:ext cx="1076102"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4" name="正方形/長方形 10">
            <a:extLst>
              <a:ext uri="{FF2B5EF4-FFF2-40B4-BE49-F238E27FC236}">
                <a16:creationId xmlns:a16="http://schemas.microsoft.com/office/drawing/2014/main" id="{BDCC2329-5DEA-B68E-37E9-210A58845CF6}"/>
              </a:ext>
            </a:extLst>
          </p:cNvPr>
          <p:cNvSpPr/>
          <p:nvPr/>
        </p:nvSpPr>
        <p:spPr>
          <a:xfrm>
            <a:off x="1362728" y="6223653"/>
            <a:ext cx="1437958" cy="917572"/>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5" name="テキスト ボックス 124">
            <a:extLst>
              <a:ext uri="{FF2B5EF4-FFF2-40B4-BE49-F238E27FC236}">
                <a16:creationId xmlns:a16="http://schemas.microsoft.com/office/drawing/2014/main" id="{1415066A-FD7F-C85E-785E-CB7A92FA44E6}"/>
              </a:ext>
            </a:extLst>
          </p:cNvPr>
          <p:cNvSpPr txBox="1"/>
          <p:nvPr/>
        </p:nvSpPr>
        <p:spPr>
          <a:xfrm>
            <a:off x="1422155" y="6236802"/>
            <a:ext cx="1374142" cy="49244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ロボット製作を通して自分自身の得意分野や不得意分野を見つけ出し、それをに応じてチーム内の担当を決めました。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66" name="テキスト ボックス 126">
            <a:extLst>
              <a:ext uri="{FF2B5EF4-FFF2-40B4-BE49-F238E27FC236}">
                <a16:creationId xmlns:a16="http://schemas.microsoft.com/office/drawing/2014/main" id="{AABBA28E-E4BA-C65A-496A-D6E2F3DD20C9}"/>
              </a:ext>
            </a:extLst>
          </p:cNvPr>
          <p:cNvSpPr txBox="1"/>
          <p:nvPr/>
        </p:nvSpPr>
        <p:spPr>
          <a:xfrm>
            <a:off x="1672225" y="5981254"/>
            <a:ext cx="1079010"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200" b="1" i="0" u="none" strike="noStrike" kern="1200" cap="none" spc="0" baseline="0">
                <a:solidFill>
                  <a:srgbClr val="FFFFFF"/>
                </a:solidFill>
                <a:uFillTx/>
                <a:latin typeface="游ゴシック" pitchFamily="50"/>
                <a:ea typeface="游ゴシック" pitchFamily="50"/>
              </a:rPr>
              <a:t>１年目（後半）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67" name="矢印: 山形 13">
            <a:extLst>
              <a:ext uri="{FF2B5EF4-FFF2-40B4-BE49-F238E27FC236}">
                <a16:creationId xmlns:a16="http://schemas.microsoft.com/office/drawing/2014/main" id="{C7F3ED3B-76C0-CB22-4B78-94173EF36104}"/>
              </a:ext>
            </a:extLst>
          </p:cNvPr>
          <p:cNvSpPr/>
          <p:nvPr/>
        </p:nvSpPr>
        <p:spPr>
          <a:xfrm>
            <a:off x="2822668" y="5950595"/>
            <a:ext cx="181951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68" name="正方形/長方形 14">
            <a:extLst>
              <a:ext uri="{FF2B5EF4-FFF2-40B4-BE49-F238E27FC236}">
                <a16:creationId xmlns:a16="http://schemas.microsoft.com/office/drawing/2014/main" id="{9570D419-05FD-C563-0157-19C834ABD2A8}"/>
              </a:ext>
            </a:extLst>
          </p:cNvPr>
          <p:cNvSpPr/>
          <p:nvPr/>
        </p:nvSpPr>
        <p:spPr>
          <a:xfrm>
            <a:off x="2867912" y="6211738"/>
            <a:ext cx="1636958" cy="927101"/>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69" name="正方形/長方形 15">
            <a:extLst>
              <a:ext uri="{FF2B5EF4-FFF2-40B4-BE49-F238E27FC236}">
                <a16:creationId xmlns:a16="http://schemas.microsoft.com/office/drawing/2014/main" id="{CEE6A777-E232-7C1E-D4D2-1D01A1D77D9A}"/>
              </a:ext>
            </a:extLst>
          </p:cNvPr>
          <p:cNvSpPr/>
          <p:nvPr/>
        </p:nvSpPr>
        <p:spPr>
          <a:xfrm>
            <a:off x="4572884" y="6207733"/>
            <a:ext cx="1188491" cy="93427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0" name="正方形/長方形 16">
            <a:extLst>
              <a:ext uri="{FF2B5EF4-FFF2-40B4-BE49-F238E27FC236}">
                <a16:creationId xmlns:a16="http://schemas.microsoft.com/office/drawing/2014/main" id="{AAB30A24-A6EF-B242-FBE1-55CD42DACCB1}"/>
              </a:ext>
            </a:extLst>
          </p:cNvPr>
          <p:cNvSpPr/>
          <p:nvPr/>
        </p:nvSpPr>
        <p:spPr>
          <a:xfrm>
            <a:off x="5840298" y="6210156"/>
            <a:ext cx="1485634" cy="93027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1" name="矢印: 山形 17">
            <a:extLst>
              <a:ext uri="{FF2B5EF4-FFF2-40B4-BE49-F238E27FC236}">
                <a16:creationId xmlns:a16="http://schemas.microsoft.com/office/drawing/2014/main" id="{2A076C1D-E2F5-5BFB-73D4-2FB6A875A815}"/>
              </a:ext>
            </a:extLst>
          </p:cNvPr>
          <p:cNvSpPr/>
          <p:nvPr/>
        </p:nvSpPr>
        <p:spPr>
          <a:xfrm>
            <a:off x="4487159" y="5950595"/>
            <a:ext cx="1476143"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2" name="矢印: 山形 18">
            <a:extLst>
              <a:ext uri="{FF2B5EF4-FFF2-40B4-BE49-F238E27FC236}">
                <a16:creationId xmlns:a16="http://schemas.microsoft.com/office/drawing/2014/main" id="{67CC4486-51B4-9D2C-2AE8-1849D04B1FEF}"/>
              </a:ext>
            </a:extLst>
          </p:cNvPr>
          <p:cNvSpPr/>
          <p:nvPr/>
        </p:nvSpPr>
        <p:spPr>
          <a:xfrm>
            <a:off x="5786458" y="5952826"/>
            <a:ext cx="172847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3" name="テキスト ボックス 1024">
            <a:extLst>
              <a:ext uri="{FF2B5EF4-FFF2-40B4-BE49-F238E27FC236}">
                <a16:creationId xmlns:a16="http://schemas.microsoft.com/office/drawing/2014/main" id="{26B23D4E-820E-2EE1-0D99-CEAE995905A6}"/>
              </a:ext>
            </a:extLst>
          </p:cNvPr>
          <p:cNvSpPr txBox="1"/>
          <p:nvPr/>
        </p:nvSpPr>
        <p:spPr>
          <a:xfrm>
            <a:off x="2923581" y="6244401"/>
            <a:ext cx="1563624" cy="615555"/>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ジャパンオープンの反省を踏まえ、</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実装したい機構を話し合い、</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必要な技術を検討した上で</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計画を立て、手順を明確にしながら技術力を高めていきました。</a:t>
            </a:r>
            <a:endParaRPr lang="en-US" sz="500" b="1" i="0" u="none" strike="noStrike" kern="1200" cap="none" spc="0" baseline="0">
              <a:solidFill>
                <a:srgbClr val="404040"/>
              </a:solidFill>
              <a:uFillTx/>
              <a:latin typeface="游ゴシック" pitchFamily="50"/>
              <a:ea typeface="游ゴシック" pitchFamily="50"/>
            </a:endParaRPr>
          </a:p>
        </p:txBody>
      </p:sp>
      <p:sp>
        <p:nvSpPr>
          <p:cNvPr id="2674" name="矢印: 山形 20">
            <a:extLst>
              <a:ext uri="{FF2B5EF4-FFF2-40B4-BE49-F238E27FC236}">
                <a16:creationId xmlns:a16="http://schemas.microsoft.com/office/drawing/2014/main" id="{440179FC-0AC8-090F-780E-7BDC87593FFF}"/>
              </a:ext>
            </a:extLst>
          </p:cNvPr>
          <p:cNvSpPr/>
          <p:nvPr/>
        </p:nvSpPr>
        <p:spPr>
          <a:xfrm>
            <a:off x="7324424" y="5952030"/>
            <a:ext cx="114109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2675" name="正方形/長方形 21">
            <a:extLst>
              <a:ext uri="{FF2B5EF4-FFF2-40B4-BE49-F238E27FC236}">
                <a16:creationId xmlns:a16="http://schemas.microsoft.com/office/drawing/2014/main" id="{54554260-CC82-DF5E-3FEF-ADB6A7916D56}"/>
              </a:ext>
            </a:extLst>
          </p:cNvPr>
          <p:cNvSpPr/>
          <p:nvPr/>
        </p:nvSpPr>
        <p:spPr>
          <a:xfrm>
            <a:off x="7403236" y="6209278"/>
            <a:ext cx="1251813" cy="920453"/>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76" name="テキスト ボックス 126">
            <a:extLst>
              <a:ext uri="{FF2B5EF4-FFF2-40B4-BE49-F238E27FC236}">
                <a16:creationId xmlns:a16="http://schemas.microsoft.com/office/drawing/2014/main" id="{C85DEBD4-BBD9-01D4-5366-08895304999B}"/>
              </a:ext>
            </a:extLst>
          </p:cNvPr>
          <p:cNvSpPr txBox="1"/>
          <p:nvPr/>
        </p:nvSpPr>
        <p:spPr>
          <a:xfrm>
            <a:off x="3339907" y="5979453"/>
            <a:ext cx="1001999"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年目（前半）</a:t>
            </a:r>
            <a:endParaRPr lang="en-US" sz="1100" b="0" i="0" u="none" strike="noStrike" kern="1200" cap="none" spc="0" baseline="0">
              <a:solidFill>
                <a:srgbClr val="FFFFFF"/>
              </a:solidFill>
              <a:uFillTx/>
              <a:latin typeface="游ゴシック" pitchFamily="50"/>
              <a:ea typeface="游ゴシック" pitchFamily="50"/>
            </a:endParaRPr>
          </a:p>
        </p:txBody>
      </p:sp>
      <p:sp>
        <p:nvSpPr>
          <p:cNvPr id="2677" name="テキスト ボックス 126">
            <a:extLst>
              <a:ext uri="{FF2B5EF4-FFF2-40B4-BE49-F238E27FC236}">
                <a16:creationId xmlns:a16="http://schemas.microsoft.com/office/drawing/2014/main" id="{D6CC4DAA-0A10-7C58-2772-1A586AF4A060}"/>
              </a:ext>
            </a:extLst>
          </p:cNvPr>
          <p:cNvSpPr txBox="1"/>
          <p:nvPr/>
        </p:nvSpPr>
        <p:spPr>
          <a:xfrm>
            <a:off x="4830114" y="5985150"/>
            <a:ext cx="1004834" cy="18466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游ゴシック" pitchFamily="50"/>
                <a:ea typeface="游ゴシック" pitchFamily="50"/>
              </a:rPr>
              <a:t>2</a:t>
            </a:r>
            <a:r>
              <a:rPr lang="ja-JP" sz="1200" b="1" i="0" u="none" strike="noStrike" kern="1200" cap="none" spc="0" baseline="0">
                <a:solidFill>
                  <a:srgbClr val="FFFFFF"/>
                </a:solidFill>
                <a:uFillTx/>
                <a:latin typeface="游ゴシック" pitchFamily="50"/>
                <a:ea typeface="游ゴシック" pitchFamily="50"/>
              </a:rPr>
              <a:t>年目（後半）</a:t>
            </a:r>
            <a:endParaRPr lang="en-US" sz="1200" b="0" i="0" u="none" strike="noStrike" kern="1200" cap="none" spc="0" baseline="0">
              <a:solidFill>
                <a:srgbClr val="FFFFFF"/>
              </a:solidFill>
              <a:uFillTx/>
              <a:latin typeface="游ゴシック" pitchFamily="50"/>
              <a:ea typeface="游ゴシック" pitchFamily="50"/>
            </a:endParaRPr>
          </a:p>
        </p:txBody>
      </p:sp>
      <p:sp>
        <p:nvSpPr>
          <p:cNvPr id="2678" name="テキスト ボックス 126">
            <a:extLst>
              <a:ext uri="{FF2B5EF4-FFF2-40B4-BE49-F238E27FC236}">
                <a16:creationId xmlns:a16="http://schemas.microsoft.com/office/drawing/2014/main" id="{BF4E88DA-BEA6-648D-6405-5764FA0809CE}"/>
              </a:ext>
            </a:extLst>
          </p:cNvPr>
          <p:cNvSpPr txBox="1"/>
          <p:nvPr/>
        </p:nvSpPr>
        <p:spPr>
          <a:xfrm>
            <a:off x="6126733" y="5986787"/>
            <a:ext cx="1283634" cy="16927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100" b="1" i="0" u="none" strike="noStrike" kern="1200" cap="none" spc="0" baseline="0">
                <a:solidFill>
                  <a:srgbClr val="FFFFFF"/>
                </a:solidFill>
                <a:uFillTx/>
                <a:latin typeface="游ゴシック" pitchFamily="50"/>
                <a:ea typeface="游ゴシック" pitchFamily="50"/>
              </a:rPr>
              <a:t>世界大会に向けて</a:t>
            </a:r>
            <a:endParaRPr lang="en-US" sz="1100" b="1" i="0" u="none" strike="noStrike" kern="1200" cap="none" spc="0" baseline="0">
              <a:solidFill>
                <a:srgbClr val="FFFFFF"/>
              </a:solidFill>
              <a:uFillTx/>
              <a:latin typeface="游ゴシック" pitchFamily="50"/>
              <a:ea typeface="游ゴシック" pitchFamily="50"/>
            </a:endParaRPr>
          </a:p>
        </p:txBody>
      </p:sp>
      <p:sp>
        <p:nvSpPr>
          <p:cNvPr id="2679" name="正方形/長方形 25">
            <a:extLst>
              <a:ext uri="{FF2B5EF4-FFF2-40B4-BE49-F238E27FC236}">
                <a16:creationId xmlns:a16="http://schemas.microsoft.com/office/drawing/2014/main" id="{6F052BA8-55EB-F812-A925-1599BAFF7927}"/>
              </a:ext>
            </a:extLst>
          </p:cNvPr>
          <p:cNvSpPr/>
          <p:nvPr/>
        </p:nvSpPr>
        <p:spPr>
          <a:xfrm>
            <a:off x="7997120" y="595170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680" name="テキスト ボックス 126">
            <a:extLst>
              <a:ext uri="{FF2B5EF4-FFF2-40B4-BE49-F238E27FC236}">
                <a16:creationId xmlns:a16="http://schemas.microsoft.com/office/drawing/2014/main" id="{381B0204-0A92-1805-B151-1E0F7A57061F}"/>
              </a:ext>
            </a:extLst>
          </p:cNvPr>
          <p:cNvSpPr txBox="1"/>
          <p:nvPr/>
        </p:nvSpPr>
        <p:spPr>
          <a:xfrm>
            <a:off x="7532038" y="6380363"/>
            <a:ext cx="954002"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800" b="1" i="0" u="none" strike="noStrike" kern="1200" cap="none" spc="0" baseline="0">
                <a:solidFill>
                  <a:srgbClr val="000000"/>
                </a:solidFill>
                <a:uFillTx/>
                <a:latin typeface="游ゴシック" pitchFamily="50"/>
                <a:ea typeface="游ゴシック" pitchFamily="50"/>
              </a:rPr>
              <a:t>世界大会</a:t>
            </a:r>
            <a:r>
              <a:rPr lang="ja-JP" sz="1800" b="1" i="0" u="none" strike="noStrike" kern="1200" cap="none" spc="0" baseline="0">
                <a:solidFill>
                  <a:srgbClr val="FF0000"/>
                </a:solidFill>
                <a:uFillTx/>
                <a:latin typeface="游ゴシック" pitchFamily="50"/>
                <a:ea typeface="游ゴシック" pitchFamily="50"/>
              </a:rPr>
              <a:t>優勝</a:t>
            </a:r>
            <a:endParaRPr lang="en-US" sz="1600" b="0" i="0" u="none" strike="noStrike" kern="1200" cap="none" spc="0" baseline="0">
              <a:solidFill>
                <a:srgbClr val="FF0000"/>
              </a:solidFill>
              <a:uFillTx/>
              <a:latin typeface="游ゴシック" pitchFamily="50"/>
              <a:ea typeface="游ゴシック" pitchFamily="50"/>
            </a:endParaRPr>
          </a:p>
        </p:txBody>
      </p:sp>
      <p:sp>
        <p:nvSpPr>
          <p:cNvPr id="2681" name="テキスト ボックス 1024">
            <a:extLst>
              <a:ext uri="{FF2B5EF4-FFF2-40B4-BE49-F238E27FC236}">
                <a16:creationId xmlns:a16="http://schemas.microsoft.com/office/drawing/2014/main" id="{B0BC4D36-64BF-5E95-3785-6A9B7F229E0B}"/>
              </a:ext>
            </a:extLst>
          </p:cNvPr>
          <p:cNvSpPr txBox="1"/>
          <p:nvPr/>
        </p:nvSpPr>
        <p:spPr>
          <a:xfrm>
            <a:off x="4649904" y="6227713"/>
            <a:ext cx="1037167" cy="861776"/>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過去の試合経験を元に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さらに実装したい機構や戦略について話し合い、世界大会に向けてどんな準備が必要かをチームで話し合いました。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2" name="テキスト ボックス 126">
            <a:extLst>
              <a:ext uri="{FF2B5EF4-FFF2-40B4-BE49-F238E27FC236}">
                <a16:creationId xmlns:a16="http://schemas.microsoft.com/office/drawing/2014/main" id="{3655EBBB-3C85-63F2-C7BE-8BD6D0AF9CBA}"/>
              </a:ext>
            </a:extLst>
          </p:cNvPr>
          <p:cNvSpPr txBox="1"/>
          <p:nvPr/>
        </p:nvSpPr>
        <p:spPr>
          <a:xfrm>
            <a:off x="7914056" y="5971059"/>
            <a:ext cx="475469" cy="21544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400" b="1" i="0" u="none" strike="noStrike" kern="1200" cap="none" spc="0" baseline="0">
                <a:solidFill>
                  <a:srgbClr val="FF0000"/>
                </a:solidFill>
                <a:uFillTx/>
                <a:latin typeface="游ゴシック" pitchFamily="50"/>
                <a:ea typeface="游ゴシック" pitchFamily="50"/>
              </a:rPr>
              <a:t>目標</a:t>
            </a:r>
            <a:endParaRPr lang="en-US" sz="1200" b="0" i="0" u="none" strike="noStrike" kern="1200" cap="none" spc="0" baseline="0">
              <a:solidFill>
                <a:srgbClr val="FF0000"/>
              </a:solidFill>
              <a:uFillTx/>
              <a:latin typeface="游ゴシック" pitchFamily="50"/>
              <a:ea typeface="游ゴシック" pitchFamily="50"/>
            </a:endParaRPr>
          </a:p>
        </p:txBody>
      </p:sp>
      <p:sp>
        <p:nvSpPr>
          <p:cNvPr id="2683" name="テキスト ボックス 1024">
            <a:extLst>
              <a:ext uri="{FF2B5EF4-FFF2-40B4-BE49-F238E27FC236}">
                <a16:creationId xmlns:a16="http://schemas.microsoft.com/office/drawing/2014/main" id="{BC1FB16C-21E3-AFDA-3D6A-9EE7CD02E765}"/>
              </a:ext>
            </a:extLst>
          </p:cNvPr>
          <p:cNvSpPr txBox="1"/>
          <p:nvPr/>
        </p:nvSpPr>
        <p:spPr>
          <a:xfrm>
            <a:off x="5888304" y="6214536"/>
            <a:ext cx="1326986" cy="73866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ジャパンオープンでの</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経験を踏まえて、</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世界大会に環境にも</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適応するために</a:t>
            </a:r>
            <a:endParaRPr lang="en-US" sz="800" b="1" i="0" u="none" strike="noStrike" kern="1200" cap="none" spc="0" baseline="0">
              <a:solidFill>
                <a:srgbClr val="40404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1" i="0" u="none" strike="noStrike" kern="1200" cap="none" spc="0" baseline="0">
                <a:solidFill>
                  <a:srgbClr val="404040"/>
                </a:solidFill>
                <a:uFillTx/>
                <a:latin typeface="游ゴシック" pitchFamily="50"/>
                <a:ea typeface="游ゴシック" pitchFamily="50"/>
              </a:rPr>
              <a:t>何をすればいいのか話し合いました。</a:t>
            </a:r>
            <a:endParaRPr lang="en-US" sz="800" b="1" i="0" u="none" strike="noStrike" kern="1200" cap="none" spc="0" baseline="0">
              <a:solidFill>
                <a:srgbClr val="404040"/>
              </a:solidFill>
              <a:uFillTx/>
              <a:latin typeface="游ゴシック" pitchFamily="50"/>
              <a:ea typeface="游ゴシック" pitchFamily="50"/>
            </a:endParaRPr>
          </a:p>
        </p:txBody>
      </p:sp>
      <p:sp>
        <p:nvSpPr>
          <p:cNvPr id="2684" name="テキスト ボックス 30">
            <a:extLst>
              <a:ext uri="{FF2B5EF4-FFF2-40B4-BE49-F238E27FC236}">
                <a16:creationId xmlns:a16="http://schemas.microsoft.com/office/drawing/2014/main" id="{23D1233F-9BAE-F46E-F32A-75951B3960F0}"/>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a:solidFill>
                  <a:srgbClr val="1351B8"/>
                </a:solidFill>
                <a:uFillTx/>
                <a:latin typeface="Roboto Condensed" pitchFamily="2"/>
                <a:ea typeface="Roboto Condensed" pitchFamily="2"/>
                <a:cs typeface="Roboto Condensed" pitchFamily="2"/>
              </a:rPr>
              <a:t>Ⅾ</a:t>
            </a:r>
            <a:r>
              <a:rPr lang="en-US" sz="2400" b="1" i="0" u="none" strike="noStrike" kern="1200" cap="none" spc="0" baseline="0">
                <a:solidFill>
                  <a:srgbClr val="000000"/>
                </a:solidFill>
                <a:uFillTx/>
                <a:latin typeface="Roboto Condensed" pitchFamily="2"/>
                <a:ea typeface="Roboto Condensed" pitchFamily="2"/>
                <a:cs typeface="Roboto Condensed" pitchFamily="2"/>
              </a:rPr>
              <a:t>aily accumulation and planning are important</a:t>
            </a:r>
            <a:endParaRPr lang="en-US" sz="1800" b="1" i="0" u="none" strike="noStrike" kern="1200" cap="none" spc="0" baseline="0">
              <a:solidFill>
                <a:srgbClr val="000000"/>
              </a:solidFill>
              <a:uFillTx/>
              <a:latin typeface="Roboto Condensed" pitchFamily="2"/>
              <a:ea typeface="Roboto Condensed" pitchFamily="2"/>
              <a:cs typeface="Roboto Condensed" pitchFamily="2"/>
            </a:endParaRPr>
          </a:p>
        </p:txBody>
      </p:sp>
      <p:sp>
        <p:nvSpPr>
          <p:cNvPr id="2685" name="テキスト ボックス 31">
            <a:extLst>
              <a:ext uri="{FF2B5EF4-FFF2-40B4-BE49-F238E27FC236}">
                <a16:creationId xmlns:a16="http://schemas.microsoft.com/office/drawing/2014/main" id="{6E057FE3-2822-06D2-6369-320D5AFE349F}"/>
              </a:ext>
            </a:extLst>
          </p:cNvPr>
          <p:cNvSpPr txBox="1"/>
          <p:nvPr/>
        </p:nvSpPr>
        <p:spPr>
          <a:xfrm>
            <a:off x="-11038" y="7137870"/>
            <a:ext cx="8961430" cy="13542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また、私たちは技術力を高めるために、これまで莫大な時間を費やし、並々ならぬ努力を積み重ねてきました。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土日には朝</a:t>
            </a:r>
            <a:r>
              <a:rPr lang="en-US" sz="900" b="0" i="0" u="none" strike="noStrike" kern="1200" cap="none" spc="0" baseline="0">
                <a:solidFill>
                  <a:srgbClr val="000000"/>
                </a:solidFill>
                <a:uFillTx/>
                <a:latin typeface="游ゴシック" pitchFamily="50"/>
                <a:ea typeface="游ゴシック" pitchFamily="50"/>
              </a:rPr>
              <a:t>10</a:t>
            </a:r>
            <a:r>
              <a:rPr lang="ja-JP" sz="900" b="0" i="0" u="none" strike="noStrike" kern="1200" cap="none" spc="0" baseline="0">
                <a:solidFill>
                  <a:srgbClr val="000000"/>
                </a:solidFill>
                <a:uFillTx/>
                <a:latin typeface="游ゴシック" pitchFamily="50"/>
                <a:ea typeface="游ゴシック" pitchFamily="50"/>
              </a:rPr>
              <a:t>時から夕方</a:t>
            </a:r>
            <a:r>
              <a:rPr lang="en-US" sz="900" b="0" i="0" u="none" strike="noStrike" kern="1200" cap="none" spc="0" baseline="0">
                <a:solidFill>
                  <a:srgbClr val="000000"/>
                </a:solidFill>
                <a:uFillTx/>
                <a:latin typeface="游ゴシック" pitchFamily="50"/>
                <a:ea typeface="游ゴシック" pitchFamily="50"/>
              </a:rPr>
              <a:t>5</a:t>
            </a:r>
            <a:r>
              <a:rPr lang="ja-JP" sz="900" b="0" i="0" u="none" strike="noStrike" kern="1200" cap="none" spc="0" baseline="0">
                <a:solidFill>
                  <a:srgbClr val="000000"/>
                </a:solidFill>
                <a:uFillTx/>
                <a:latin typeface="游ゴシック" pitchFamily="50"/>
                <a:ea typeface="游ゴシック" pitchFamily="50"/>
              </a:rPr>
              <a:t>時まで、平日もほぼ毎日、学校終わりの</a:t>
            </a:r>
            <a:r>
              <a:rPr lang="en-US" sz="900" b="0" i="0" u="none" strike="noStrike" kern="1200" cap="none" spc="0" baseline="0">
                <a:solidFill>
                  <a:srgbClr val="000000"/>
                </a:solidFill>
                <a:uFillTx/>
                <a:latin typeface="游ゴシック" pitchFamily="50"/>
                <a:ea typeface="游ゴシック" pitchFamily="50"/>
              </a:rPr>
              <a:t>16</a:t>
            </a:r>
            <a:r>
              <a:rPr lang="ja-JP" sz="900" b="0" i="0" u="none" strike="noStrike" kern="1200" cap="none" spc="0" baseline="0">
                <a:solidFill>
                  <a:srgbClr val="000000"/>
                </a:solidFill>
                <a:uFillTx/>
                <a:latin typeface="游ゴシック" pitchFamily="50"/>
                <a:ea typeface="游ゴシック" pitchFamily="50"/>
              </a:rPr>
              <a:t>時から</a:t>
            </a:r>
            <a:r>
              <a:rPr lang="en-US" sz="900" b="0" i="0" u="none" strike="noStrike" kern="1200" cap="none" spc="0" baseline="0">
                <a:solidFill>
                  <a:srgbClr val="000000"/>
                </a:solidFill>
                <a:uFillTx/>
                <a:latin typeface="游ゴシック" pitchFamily="50"/>
                <a:ea typeface="游ゴシック" pitchFamily="50"/>
              </a:rPr>
              <a:t>19</a:t>
            </a:r>
            <a:r>
              <a:rPr lang="ja-JP" sz="900" b="0" i="0" u="none" strike="noStrike" kern="1200" cap="none" spc="0" baseline="0">
                <a:solidFill>
                  <a:srgbClr val="000000"/>
                </a:solidFill>
                <a:uFillTx/>
                <a:latin typeface="游ゴシック" pitchFamily="50"/>
                <a:ea typeface="游ゴシック" pitchFamily="50"/>
              </a:rPr>
              <a:t>時まで活動を続けてきました。</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右のグラフは、私たちがロボット製作に費やした累積の活動時間を月ごとに示したものです。縦軸はロボットに関わった時間（分）、横軸は月日の経過を表しています。このグラフは、限られた時間の中で世界を目指し、私たちが必死に積み上げてきた努力の軌跡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私たちの総活動時間は、</a:t>
            </a:r>
            <a:r>
              <a:rPr lang="ja-JP" sz="1000" b="1" i="0" u="none" strike="noStrike" kern="1200" cap="none" spc="0" baseline="0">
                <a:solidFill>
                  <a:srgbClr val="000000"/>
                </a:solidFill>
                <a:uFillTx/>
                <a:latin typeface="游ゴシック" pitchFamily="50"/>
                <a:ea typeface="游ゴシック" pitchFamily="50"/>
              </a:rPr>
              <a:t>約</a:t>
            </a:r>
            <a:r>
              <a:rPr lang="en-US" sz="1000" b="1" i="0" u="none" strike="noStrike" kern="1200" cap="none" spc="0" baseline="0">
                <a:solidFill>
                  <a:srgbClr val="000000"/>
                </a:solidFill>
                <a:uFillTx/>
                <a:latin typeface="游ゴシック" pitchFamily="50"/>
                <a:ea typeface="游ゴシック" pitchFamily="50"/>
              </a:rPr>
              <a:t>180,000</a:t>
            </a:r>
            <a:r>
              <a:rPr lang="ja-JP" sz="1000" b="1" i="0" u="none" strike="noStrike" kern="1200" cap="none" spc="0" baseline="0">
                <a:solidFill>
                  <a:srgbClr val="000000"/>
                </a:solidFill>
                <a:uFillTx/>
                <a:latin typeface="游ゴシック" pitchFamily="50"/>
                <a:ea typeface="游ゴシック" pitchFamily="50"/>
              </a:rPr>
              <a:t>分（約</a:t>
            </a:r>
            <a:r>
              <a:rPr lang="en-US" sz="1000" b="1" i="0" u="none" strike="noStrike" kern="1200" cap="none" spc="0" baseline="0">
                <a:solidFill>
                  <a:srgbClr val="000000"/>
                </a:solidFill>
                <a:uFillTx/>
                <a:latin typeface="游ゴシック" pitchFamily="50"/>
                <a:ea typeface="游ゴシック" pitchFamily="50"/>
              </a:rPr>
              <a:t>3,140</a:t>
            </a:r>
            <a:r>
              <a:rPr lang="ja-JP" sz="1000" b="1" i="0" u="none" strike="noStrike" kern="1200" cap="none" spc="0" baseline="0">
                <a:solidFill>
                  <a:srgbClr val="000000"/>
                </a:solidFill>
                <a:uFillTx/>
                <a:latin typeface="游ゴシック" pitchFamily="50"/>
                <a:ea typeface="游ゴシック" pitchFamily="50"/>
              </a:rPr>
              <a:t>時間）</a:t>
            </a:r>
            <a:r>
              <a:rPr lang="ja-JP" sz="900" b="0" i="0" u="none" strike="noStrike" kern="1200" cap="none" spc="0" baseline="0">
                <a:solidFill>
                  <a:srgbClr val="000000"/>
                </a:solidFill>
                <a:uFillTx/>
                <a:latin typeface="游ゴシック" pitchFamily="50"/>
                <a:ea typeface="游ゴシック" pitchFamily="50"/>
              </a:rPr>
              <a:t>にのぼります。</a:t>
            </a:r>
            <a:br>
              <a:rPr lang="en-US" sz="900" b="0" i="0" u="none" strike="noStrike" kern="1200" cap="none" spc="0" baseline="0">
                <a:solidFill>
                  <a:srgbClr val="000000"/>
                </a:solidFill>
                <a:uFillTx/>
                <a:latin typeface="游ゴシック" pitchFamily="50"/>
                <a:ea typeface="游ゴシック" pitchFamily="50"/>
              </a:rPr>
            </a:br>
            <a:r>
              <a:rPr lang="ja-JP" sz="900" b="0" i="0" u="none" strike="noStrike" kern="1200" cap="none" spc="0" baseline="0">
                <a:solidFill>
                  <a:srgbClr val="000000"/>
                </a:solidFill>
                <a:uFillTx/>
                <a:latin typeface="游ゴシック" pitchFamily="50"/>
                <a:ea typeface="游ゴシック" pitchFamily="50"/>
              </a:rPr>
              <a:t>この膨大な時間は、「毎日の小さな努力の積み重ねが、やがて大きな成果に結びつく」と信じ、全力で取り組んできた証です。</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私たちは、ロボットを作るだけでなく、“努力する力”そのものをチームで磨いてきました。失敗も成功も、自分たちの手で経験してきたからこそ、</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1200" cap="none" spc="0" baseline="0">
                <a:solidFill>
                  <a:srgbClr val="000000"/>
                </a:solidFill>
                <a:uFillTx/>
                <a:latin typeface="游ゴシック" pitchFamily="50"/>
                <a:ea typeface="游ゴシック" pitchFamily="50"/>
              </a:rPr>
              <a:t>「努力を続けることが、成長と成果を生む」ということ、そしてそれが</a:t>
            </a:r>
            <a:r>
              <a:rPr lang="ja-JP" sz="900" b="1" i="0" u="none" strike="noStrike" kern="1200" cap="none" spc="0" baseline="0">
                <a:solidFill>
                  <a:srgbClr val="000000"/>
                </a:solidFill>
                <a:uFillTx/>
                <a:latin typeface="游ゴシック" pitchFamily="50"/>
                <a:ea typeface="游ゴシック" pitchFamily="50"/>
              </a:rPr>
              <a:t>強いロボット製作</a:t>
            </a:r>
            <a:r>
              <a:rPr lang="ja-JP" sz="900" b="0" i="0" u="none" strike="noStrike" kern="1200" cap="none" spc="0" baseline="0">
                <a:solidFill>
                  <a:srgbClr val="000000"/>
                </a:solidFill>
                <a:uFillTx/>
                <a:latin typeface="游ゴシック" pitchFamily="50"/>
                <a:ea typeface="游ゴシック" pitchFamily="50"/>
              </a:rPr>
              <a:t>につながるということを、私たちは心から実感しています。</a:t>
            </a:r>
            <a:endParaRPr lang="en-US" sz="900" b="0" i="0" u="none" strike="noStrike" kern="1200" cap="none" spc="0" baseline="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000000"/>
              </a:solidFill>
              <a:uFillTx/>
              <a:latin typeface="游ゴシック" pitchFamily="50"/>
              <a:ea typeface="游ゴシック" pitchFamily="50"/>
            </a:endParaRPr>
          </a:p>
        </p:txBody>
      </p:sp>
      <p:pic>
        <p:nvPicPr>
          <p:cNvPr id="7" name="Picture 2">
            <a:extLst>
              <a:ext uri="{FF2B5EF4-FFF2-40B4-BE49-F238E27FC236}">
                <a16:creationId xmlns:a16="http://schemas.microsoft.com/office/drawing/2014/main" id="{AF72C505-38AD-0416-F704-0F2F3D87751A}"/>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78678" y="8419380"/>
            <a:ext cx="6216365" cy="61990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8118234A-5497-3EEB-DDB5-E3179F503C6C}"/>
              </a:ext>
            </a:extLst>
          </p:cNvPr>
          <p:cNvGrpSpPr/>
          <p:nvPr/>
        </p:nvGrpSpPr>
        <p:grpSpPr>
          <a:xfrm>
            <a:off x="70329" y="8951981"/>
            <a:ext cx="5937309" cy="5409983"/>
            <a:chOff x="11161337" y="4306487"/>
            <a:chExt cx="5713816" cy="5292419"/>
          </a:xfrm>
        </p:grpSpPr>
        <p:cxnSp>
          <p:nvCxnSpPr>
            <p:cNvPr id="10" name="直線コネクタ 9">
              <a:extLst>
                <a:ext uri="{FF2B5EF4-FFF2-40B4-BE49-F238E27FC236}">
                  <a16:creationId xmlns:a16="http://schemas.microsoft.com/office/drawing/2014/main" id="{11211EF6-64DA-2401-7018-C8B4E588488A}"/>
                </a:ext>
              </a:extLst>
            </p:cNvPr>
            <p:cNvCxnSpPr>
              <a:cxnSpLocks/>
            </p:cNvCxnSpPr>
            <p:nvPr/>
          </p:nvCxnSpPr>
          <p:spPr>
            <a:xfrm flipV="1">
              <a:off x="15464585" y="6295824"/>
              <a:ext cx="1047630" cy="130940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12" name="グループ化 11">
              <a:extLst>
                <a:ext uri="{FF2B5EF4-FFF2-40B4-BE49-F238E27FC236}">
                  <a16:creationId xmlns:a16="http://schemas.microsoft.com/office/drawing/2014/main" id="{0E06240E-38D3-7AC5-61FE-80760458F56C}"/>
                </a:ext>
              </a:extLst>
            </p:cNvPr>
            <p:cNvGrpSpPr/>
            <p:nvPr/>
          </p:nvGrpSpPr>
          <p:grpSpPr>
            <a:xfrm>
              <a:off x="13212762" y="4686409"/>
              <a:ext cx="789716" cy="1171460"/>
              <a:chOff x="13212762" y="4886561"/>
              <a:chExt cx="789716" cy="1171460"/>
            </a:xfrm>
          </p:grpSpPr>
          <p:cxnSp>
            <p:nvCxnSpPr>
              <p:cNvPr id="2272" name="直線コネクタ 2271">
                <a:extLst>
                  <a:ext uri="{FF2B5EF4-FFF2-40B4-BE49-F238E27FC236}">
                    <a16:creationId xmlns:a16="http://schemas.microsoft.com/office/drawing/2014/main" id="{1D2A73A0-3676-5ADA-B245-2345AA3399A0}"/>
                  </a:ext>
                </a:extLst>
              </p:cNvPr>
              <p:cNvCxnSpPr>
                <a:cxnSpLocks/>
                <a:stCxn id="2273" idx="5"/>
              </p:cNvCxnSpPr>
              <p:nvPr/>
            </p:nvCxnSpPr>
            <p:spPr>
              <a:xfrm>
                <a:off x="13464004" y="5137802"/>
                <a:ext cx="538474" cy="9202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3" name="楕円 2272">
                <a:extLst>
                  <a:ext uri="{FF2B5EF4-FFF2-40B4-BE49-F238E27FC236}">
                    <a16:creationId xmlns:a16="http://schemas.microsoft.com/office/drawing/2014/main" id="{73F2B77A-5638-9561-1A35-45EA0D6356E1}"/>
                  </a:ext>
                </a:extLst>
              </p:cNvPr>
              <p:cNvSpPr/>
              <p:nvPr/>
            </p:nvSpPr>
            <p:spPr>
              <a:xfrm>
                <a:off x="13212762" y="488656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9F751AC9-1C85-A340-ADD0-943E2DAF4BA6}"/>
                </a:ext>
              </a:extLst>
            </p:cNvPr>
            <p:cNvGrpSpPr/>
            <p:nvPr/>
          </p:nvGrpSpPr>
          <p:grpSpPr>
            <a:xfrm>
              <a:off x="15029121" y="5072669"/>
              <a:ext cx="659145" cy="1325645"/>
              <a:chOff x="13370864" y="4849596"/>
              <a:chExt cx="659145" cy="1325645"/>
            </a:xfrm>
          </p:grpSpPr>
          <p:cxnSp>
            <p:nvCxnSpPr>
              <p:cNvPr id="2270" name="直線コネクタ 2269">
                <a:extLst>
                  <a:ext uri="{FF2B5EF4-FFF2-40B4-BE49-F238E27FC236}">
                    <a16:creationId xmlns:a16="http://schemas.microsoft.com/office/drawing/2014/main" id="{AA73BB18-3F5B-2182-0FCC-6DFF187D9EDB}"/>
                  </a:ext>
                </a:extLst>
              </p:cNvPr>
              <p:cNvCxnSpPr>
                <a:cxnSpLocks/>
                <a:stCxn id="2271" idx="3"/>
              </p:cNvCxnSpPr>
              <p:nvPr/>
            </p:nvCxnSpPr>
            <p:spPr>
              <a:xfrm flipH="1">
                <a:off x="13370864" y="5100837"/>
                <a:ext cx="407903" cy="10744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71" name="楕円 2270">
                <a:extLst>
                  <a:ext uri="{FF2B5EF4-FFF2-40B4-BE49-F238E27FC236}">
                    <a16:creationId xmlns:a16="http://schemas.microsoft.com/office/drawing/2014/main" id="{A036C576-AE80-9FAE-D35F-D2515ACBA352}"/>
                  </a:ext>
                </a:extLst>
              </p:cNvPr>
              <p:cNvSpPr/>
              <p:nvPr/>
            </p:nvSpPr>
            <p:spPr>
              <a:xfrm>
                <a:off x="13735661" y="484959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5" name="グループ化 24">
              <a:extLst>
                <a:ext uri="{FF2B5EF4-FFF2-40B4-BE49-F238E27FC236}">
                  <a16:creationId xmlns:a16="http://schemas.microsoft.com/office/drawing/2014/main" id="{92F9FA63-7A65-263A-C79C-828847F49198}"/>
                </a:ext>
              </a:extLst>
            </p:cNvPr>
            <p:cNvGrpSpPr/>
            <p:nvPr/>
          </p:nvGrpSpPr>
          <p:grpSpPr>
            <a:xfrm>
              <a:off x="15006968" y="5685761"/>
              <a:ext cx="1310846" cy="1468555"/>
              <a:chOff x="15006968" y="5885913"/>
              <a:chExt cx="1310846" cy="1468555"/>
            </a:xfrm>
          </p:grpSpPr>
          <p:cxnSp>
            <p:nvCxnSpPr>
              <p:cNvPr id="2268" name="直線コネクタ 2267">
                <a:extLst>
                  <a:ext uri="{FF2B5EF4-FFF2-40B4-BE49-F238E27FC236}">
                    <a16:creationId xmlns:a16="http://schemas.microsoft.com/office/drawing/2014/main" id="{DA9D7065-7B2A-9D28-CE30-8B800580FAC1}"/>
                  </a:ext>
                </a:extLst>
              </p:cNvPr>
              <p:cNvCxnSpPr>
                <a:cxnSpLocks/>
                <a:stCxn id="2269" idx="3"/>
              </p:cNvCxnSpPr>
              <p:nvPr/>
            </p:nvCxnSpPr>
            <p:spPr>
              <a:xfrm flipH="1">
                <a:off x="15006968" y="6137155"/>
                <a:ext cx="1059604" cy="121731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9" name="楕円 2268">
                <a:extLst>
                  <a:ext uri="{FF2B5EF4-FFF2-40B4-BE49-F238E27FC236}">
                    <a16:creationId xmlns:a16="http://schemas.microsoft.com/office/drawing/2014/main" id="{D456E110-0194-FFAA-249C-A835B7C06260}"/>
                  </a:ext>
                </a:extLst>
              </p:cNvPr>
              <p:cNvSpPr/>
              <p:nvPr/>
            </p:nvSpPr>
            <p:spPr>
              <a:xfrm>
                <a:off x="16023466" y="588591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３</a:t>
                </a:r>
              </a:p>
            </p:txBody>
          </p:sp>
        </p:grpSp>
        <p:grpSp>
          <p:nvGrpSpPr>
            <p:cNvPr id="28" name="グループ化 27">
              <a:extLst>
                <a:ext uri="{FF2B5EF4-FFF2-40B4-BE49-F238E27FC236}">
                  <a16:creationId xmlns:a16="http://schemas.microsoft.com/office/drawing/2014/main" id="{05E3EF49-7F6D-C8D9-66B5-B261CDB82B08}"/>
                </a:ext>
              </a:extLst>
            </p:cNvPr>
            <p:cNvGrpSpPr/>
            <p:nvPr/>
          </p:nvGrpSpPr>
          <p:grpSpPr>
            <a:xfrm>
              <a:off x="13520409" y="9180259"/>
              <a:ext cx="2559800" cy="418647"/>
              <a:chOff x="13520409" y="9380411"/>
              <a:chExt cx="2559800" cy="418647"/>
            </a:xfrm>
          </p:grpSpPr>
          <p:cxnSp>
            <p:nvCxnSpPr>
              <p:cNvPr id="2259" name="直線コネクタ 2258">
                <a:extLst>
                  <a:ext uri="{FF2B5EF4-FFF2-40B4-BE49-F238E27FC236}">
                    <a16:creationId xmlns:a16="http://schemas.microsoft.com/office/drawing/2014/main" id="{C5B0A1C7-4702-D0CB-870A-DD2F4EB9580E}"/>
                  </a:ext>
                </a:extLst>
              </p:cNvPr>
              <p:cNvCxnSpPr>
                <a:cxnSpLocks/>
              </p:cNvCxnSpPr>
              <p:nvPr/>
            </p:nvCxnSpPr>
            <p:spPr>
              <a:xfrm flipV="1">
                <a:off x="15779248" y="9380411"/>
                <a:ext cx="300961" cy="29300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6" name="直線コネクタ 2265">
                <a:extLst>
                  <a:ext uri="{FF2B5EF4-FFF2-40B4-BE49-F238E27FC236}">
                    <a16:creationId xmlns:a16="http://schemas.microsoft.com/office/drawing/2014/main" id="{7970D6C9-83E4-DFA6-7472-F327690D40D3}"/>
                  </a:ext>
                </a:extLst>
              </p:cNvPr>
              <p:cNvCxnSpPr>
                <a:cxnSpLocks/>
              </p:cNvCxnSpPr>
              <p:nvPr/>
            </p:nvCxnSpPr>
            <p:spPr>
              <a:xfrm flipH="1" flipV="1">
                <a:off x="13520409" y="9546064"/>
                <a:ext cx="2147924" cy="10713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67" name="楕円 2266">
                <a:extLst>
                  <a:ext uri="{FF2B5EF4-FFF2-40B4-BE49-F238E27FC236}">
                    <a16:creationId xmlns:a16="http://schemas.microsoft.com/office/drawing/2014/main" id="{B540F753-3FCD-F625-749D-5D188B3857C1}"/>
                  </a:ext>
                </a:extLst>
              </p:cNvPr>
              <p:cNvSpPr/>
              <p:nvPr/>
            </p:nvSpPr>
            <p:spPr>
              <a:xfrm>
                <a:off x="15656006" y="950471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1" name="グループ化 30">
              <a:extLst>
                <a:ext uri="{FF2B5EF4-FFF2-40B4-BE49-F238E27FC236}">
                  <a16:creationId xmlns:a16="http://schemas.microsoft.com/office/drawing/2014/main" id="{56C1D08E-1E6C-9E0B-3D8E-260E18B99FBB}"/>
                </a:ext>
              </a:extLst>
            </p:cNvPr>
            <p:cNvGrpSpPr/>
            <p:nvPr/>
          </p:nvGrpSpPr>
          <p:grpSpPr>
            <a:xfrm>
              <a:off x="16054099" y="6106410"/>
              <a:ext cx="673882" cy="1308600"/>
              <a:chOff x="15735258" y="5949038"/>
              <a:chExt cx="673882" cy="1308600"/>
            </a:xfrm>
          </p:grpSpPr>
          <p:cxnSp>
            <p:nvCxnSpPr>
              <p:cNvPr id="2256" name="直線コネクタ 2255">
                <a:extLst>
                  <a:ext uri="{FF2B5EF4-FFF2-40B4-BE49-F238E27FC236}">
                    <a16:creationId xmlns:a16="http://schemas.microsoft.com/office/drawing/2014/main" id="{8673DF13-432F-7B80-0D94-7000470C0C4B}"/>
                  </a:ext>
                </a:extLst>
              </p:cNvPr>
              <p:cNvCxnSpPr>
                <a:cxnSpLocks/>
              </p:cNvCxnSpPr>
              <p:nvPr/>
            </p:nvCxnSpPr>
            <p:spPr>
              <a:xfrm flipH="1">
                <a:off x="15735258" y="6173059"/>
                <a:ext cx="546429" cy="108457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57" name="楕円 2256">
                <a:extLst>
                  <a:ext uri="{FF2B5EF4-FFF2-40B4-BE49-F238E27FC236}">
                    <a16:creationId xmlns:a16="http://schemas.microsoft.com/office/drawing/2014/main" id="{CDB64192-EF68-17EE-AEF2-BC0D632A896B}"/>
                  </a:ext>
                </a:extLst>
              </p:cNvPr>
              <p:cNvSpPr/>
              <p:nvPr/>
            </p:nvSpPr>
            <p:spPr>
              <a:xfrm>
                <a:off x="16114792" y="594903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32" name="グループ化 31">
              <a:extLst>
                <a:ext uri="{FF2B5EF4-FFF2-40B4-BE49-F238E27FC236}">
                  <a16:creationId xmlns:a16="http://schemas.microsoft.com/office/drawing/2014/main" id="{1F89E009-F298-105F-A6FC-07D3E9AD6D20}"/>
                </a:ext>
              </a:extLst>
            </p:cNvPr>
            <p:cNvGrpSpPr/>
            <p:nvPr/>
          </p:nvGrpSpPr>
          <p:grpSpPr>
            <a:xfrm>
              <a:off x="11649397" y="8244583"/>
              <a:ext cx="1314572" cy="658832"/>
              <a:chOff x="14275917" y="8277732"/>
              <a:chExt cx="1314572" cy="658832"/>
            </a:xfrm>
          </p:grpSpPr>
          <p:cxnSp>
            <p:nvCxnSpPr>
              <p:cNvPr id="62" name="直線コネクタ 61">
                <a:extLst>
                  <a:ext uri="{FF2B5EF4-FFF2-40B4-BE49-F238E27FC236}">
                    <a16:creationId xmlns:a16="http://schemas.microsoft.com/office/drawing/2014/main" id="{F5D20F1C-5DA4-B3B8-5E59-7FFA6F8CE84B}"/>
                  </a:ext>
                </a:extLst>
              </p:cNvPr>
              <p:cNvCxnSpPr>
                <a:cxnSpLocks/>
              </p:cNvCxnSpPr>
              <p:nvPr/>
            </p:nvCxnSpPr>
            <p:spPr>
              <a:xfrm flipV="1">
                <a:off x="14423091" y="8277732"/>
                <a:ext cx="1167398" cy="52361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243" name="楕円 2242">
                <a:extLst>
                  <a:ext uri="{FF2B5EF4-FFF2-40B4-BE49-F238E27FC236}">
                    <a16:creationId xmlns:a16="http://schemas.microsoft.com/office/drawing/2014/main" id="{613FD319-C019-7BAD-1910-0B590E25BA25}"/>
                  </a:ext>
                </a:extLst>
              </p:cNvPr>
              <p:cNvSpPr/>
              <p:nvPr/>
            </p:nvSpPr>
            <p:spPr>
              <a:xfrm>
                <a:off x="14275917" y="8642216"/>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cxnSp>
          <p:nvCxnSpPr>
            <p:cNvPr id="33" name="直線コネクタ 32">
              <a:extLst>
                <a:ext uri="{FF2B5EF4-FFF2-40B4-BE49-F238E27FC236}">
                  <a16:creationId xmlns:a16="http://schemas.microsoft.com/office/drawing/2014/main" id="{6EC40A1C-E800-32BC-3344-7CC0936DF5A6}"/>
                </a:ext>
              </a:extLst>
            </p:cNvPr>
            <p:cNvCxnSpPr>
              <a:cxnSpLocks/>
            </p:cNvCxnSpPr>
            <p:nvPr/>
          </p:nvCxnSpPr>
          <p:spPr>
            <a:xfrm flipH="1">
              <a:off x="15306576" y="7723079"/>
              <a:ext cx="1310660" cy="3615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35" name="グループ化 34">
              <a:extLst>
                <a:ext uri="{FF2B5EF4-FFF2-40B4-BE49-F238E27FC236}">
                  <a16:creationId xmlns:a16="http://schemas.microsoft.com/office/drawing/2014/main" id="{D65EF18C-DCE0-F5A0-CC41-E8F2D568E324}"/>
                </a:ext>
              </a:extLst>
            </p:cNvPr>
            <p:cNvGrpSpPr/>
            <p:nvPr/>
          </p:nvGrpSpPr>
          <p:grpSpPr>
            <a:xfrm>
              <a:off x="12175040" y="6390168"/>
              <a:ext cx="643950" cy="1170827"/>
              <a:chOff x="13329658" y="4862842"/>
              <a:chExt cx="643950" cy="1170827"/>
            </a:xfrm>
          </p:grpSpPr>
          <p:cxnSp>
            <p:nvCxnSpPr>
              <p:cNvPr id="59" name="直線コネクタ 58">
                <a:extLst>
                  <a:ext uri="{FF2B5EF4-FFF2-40B4-BE49-F238E27FC236}">
                    <a16:creationId xmlns:a16="http://schemas.microsoft.com/office/drawing/2014/main" id="{D5A6B527-4B91-18AF-0257-FB15A13B7EDD}"/>
                  </a:ext>
                </a:extLst>
              </p:cNvPr>
              <p:cNvCxnSpPr>
                <a:cxnSpLocks/>
              </p:cNvCxnSpPr>
              <p:nvPr/>
            </p:nvCxnSpPr>
            <p:spPr>
              <a:xfrm>
                <a:off x="13471865" y="4996985"/>
                <a:ext cx="501743" cy="103668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1" name="楕円 60">
                <a:extLst>
                  <a:ext uri="{FF2B5EF4-FFF2-40B4-BE49-F238E27FC236}">
                    <a16:creationId xmlns:a16="http://schemas.microsoft.com/office/drawing/2014/main" id="{A1D4B48A-CEDA-E640-0E73-51F089DFB000}"/>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sp>
          <p:nvSpPr>
            <p:cNvPr id="43" name="楕円 42">
              <a:extLst>
                <a:ext uri="{FF2B5EF4-FFF2-40B4-BE49-F238E27FC236}">
                  <a16:creationId xmlns:a16="http://schemas.microsoft.com/office/drawing/2014/main" id="{C467D06B-79C5-E3F2-7403-3A79E2F8DF5A}"/>
                </a:ext>
              </a:extLst>
            </p:cNvPr>
            <p:cNvSpPr/>
            <p:nvPr/>
          </p:nvSpPr>
          <p:spPr>
            <a:xfrm>
              <a:off x="16580805" y="757590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５</a:t>
              </a:r>
            </a:p>
          </p:txBody>
        </p:sp>
        <p:grpSp>
          <p:nvGrpSpPr>
            <p:cNvPr id="44" name="グループ化 43">
              <a:extLst>
                <a:ext uri="{FF2B5EF4-FFF2-40B4-BE49-F238E27FC236}">
                  <a16:creationId xmlns:a16="http://schemas.microsoft.com/office/drawing/2014/main" id="{BB582C26-C9D7-7D9D-0406-D08AD89C51F3}"/>
                </a:ext>
              </a:extLst>
            </p:cNvPr>
            <p:cNvGrpSpPr/>
            <p:nvPr/>
          </p:nvGrpSpPr>
          <p:grpSpPr>
            <a:xfrm>
              <a:off x="12899464" y="5099674"/>
              <a:ext cx="294348" cy="1815748"/>
              <a:chOff x="13237617" y="4812048"/>
              <a:chExt cx="294348" cy="1815748"/>
            </a:xfrm>
          </p:grpSpPr>
          <p:cxnSp>
            <p:nvCxnSpPr>
              <p:cNvPr id="55" name="直線コネクタ 54">
                <a:extLst>
                  <a:ext uri="{FF2B5EF4-FFF2-40B4-BE49-F238E27FC236}">
                    <a16:creationId xmlns:a16="http://schemas.microsoft.com/office/drawing/2014/main" id="{2BA54C69-78B9-C115-0713-2C54482F4298}"/>
                  </a:ext>
                </a:extLst>
              </p:cNvPr>
              <p:cNvCxnSpPr>
                <a:cxnSpLocks/>
              </p:cNvCxnSpPr>
              <p:nvPr/>
            </p:nvCxnSpPr>
            <p:spPr>
              <a:xfrm flipH="1">
                <a:off x="13377921" y="4981575"/>
                <a:ext cx="23680" cy="164622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6" name="楕円 55">
                <a:extLst>
                  <a:ext uri="{FF2B5EF4-FFF2-40B4-BE49-F238E27FC236}">
                    <a16:creationId xmlns:a16="http://schemas.microsoft.com/office/drawing/2014/main" id="{13607C85-EA22-63DA-B5AD-3E6177D8819D}"/>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４</a:t>
                </a:r>
              </a:p>
            </p:txBody>
          </p:sp>
        </p:grpSp>
        <p:sp>
          <p:nvSpPr>
            <p:cNvPr id="54" name="テキスト ボックス 53">
              <a:extLst>
                <a:ext uri="{FF2B5EF4-FFF2-40B4-BE49-F238E27FC236}">
                  <a16:creationId xmlns:a16="http://schemas.microsoft.com/office/drawing/2014/main" id="{1BF27F80-4215-8B12-DD35-A218A3036504}"/>
                </a:ext>
              </a:extLst>
            </p:cNvPr>
            <p:cNvSpPr txBox="1"/>
            <p:nvPr/>
          </p:nvSpPr>
          <p:spPr>
            <a:xfrm>
              <a:off x="11161337" y="4306487"/>
              <a:ext cx="1105629" cy="361306"/>
            </a:xfrm>
            <a:prstGeom prst="rect">
              <a:avLst/>
            </a:prstGeom>
            <a:noFill/>
          </p:spPr>
          <p:txBody>
            <a:bodyPr wrap="square" rtlCol="0">
              <a:spAutoFit/>
            </a:bodyPr>
            <a:lstStyle/>
            <a:p>
              <a:r>
                <a:rPr kumimoji="1" lang="en-US" altLang="ja-JP" sz="1800" b="1" dirty="0">
                  <a:latin typeface="Roboto Condensed" panose="02000000000000000000" pitchFamily="2" charset="0"/>
                  <a:ea typeface="Roboto Condensed" panose="02000000000000000000" pitchFamily="2" charset="0"/>
                  <a:cs typeface="Roboto Condensed" panose="02000000000000000000" pitchFamily="2" charset="0"/>
                </a:rPr>
                <a:t>Robot 1,2</a:t>
              </a:r>
              <a:endParaRPr kumimoji="1" lang="en-US" altLang="ja-JP" sz="1050" dirty="0">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2275" name="テキスト ボックス 2274">
            <a:extLst>
              <a:ext uri="{FF2B5EF4-FFF2-40B4-BE49-F238E27FC236}">
                <a16:creationId xmlns:a16="http://schemas.microsoft.com/office/drawing/2014/main" id="{13FF3F64-9930-936F-EA0E-A08A72E36AD3}"/>
              </a:ext>
            </a:extLst>
          </p:cNvPr>
          <p:cNvSpPr txBox="1"/>
          <p:nvPr/>
        </p:nvSpPr>
        <p:spPr>
          <a:xfrm>
            <a:off x="10720873" y="12525833"/>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Actual screen</a:t>
            </a:r>
            <a:endParaRPr kumimoji="1" lang="ja-JP" altLang="en-US" sz="1000" b="1" dirty="0">
              <a:latin typeface="游ゴシック" panose="020B0400000000000000" pitchFamily="50" charset="-128"/>
              <a:ea typeface="游ゴシック" panose="020B0400000000000000" pitchFamily="50" charset="-128"/>
            </a:endParaRPr>
          </a:p>
        </p:txBody>
      </p:sp>
      <p:sp>
        <p:nvSpPr>
          <p:cNvPr id="2276" name="テキスト ボックス 2275">
            <a:extLst>
              <a:ext uri="{FF2B5EF4-FFF2-40B4-BE49-F238E27FC236}">
                <a16:creationId xmlns:a16="http://schemas.microsoft.com/office/drawing/2014/main" id="{ADDF5928-6F58-28D6-898C-ECB946EDA846}"/>
              </a:ext>
            </a:extLst>
          </p:cNvPr>
          <p:cNvSpPr txBox="1"/>
          <p:nvPr/>
        </p:nvSpPr>
        <p:spPr>
          <a:xfrm>
            <a:off x="7290403" y="10482921"/>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stand-alone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1E60D61F-6957-7C42-42E6-8599945D3DD8}"/>
              </a:ext>
            </a:extLst>
          </p:cNvPr>
          <p:cNvSpPr txBox="1"/>
          <p:nvPr/>
        </p:nvSpPr>
        <p:spPr>
          <a:xfrm>
            <a:off x="10195824" y="10490004"/>
            <a:ext cx="1444045" cy="246221"/>
          </a:xfrm>
          <a:prstGeom prst="rect">
            <a:avLst/>
          </a:prstGeom>
          <a:noFill/>
        </p:spPr>
        <p:txBody>
          <a:bodyPr wrap="square" rtlCol="0">
            <a:spAutoFit/>
          </a:bodyPr>
          <a:lstStyle/>
          <a:p>
            <a:r>
              <a:rPr kumimoji="1" lang="en-US" altLang="ja-JP"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Omnidirectional camera</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78" name="テキスト ボックス 2277">
            <a:extLst>
              <a:ext uri="{FF2B5EF4-FFF2-40B4-BE49-F238E27FC236}">
                <a16:creationId xmlns:a16="http://schemas.microsoft.com/office/drawing/2014/main" id="{164306CA-CC33-F7A6-8895-33A51D3A2390}"/>
              </a:ext>
            </a:extLst>
          </p:cNvPr>
          <p:cNvSpPr txBox="1"/>
          <p:nvPr/>
        </p:nvSpPr>
        <p:spPr>
          <a:xfrm>
            <a:off x="6625087" y="11961176"/>
            <a:ext cx="5548293" cy="692497"/>
          </a:xfrm>
          <a:prstGeom prst="rect">
            <a:avLst/>
          </a:prstGeom>
          <a:noFill/>
        </p:spPr>
        <p:txBody>
          <a:bodyPr wrap="square" rtlCol="0">
            <a:spAutoFit/>
          </a:bodyPr>
          <a:lstStyle/>
          <a:p>
            <a:pPr>
              <a:buNone/>
            </a:pPr>
            <a:endParaRPr lang="en-US" altLang="ja-JP" sz="700" dirty="0">
              <a:latin typeface="游ゴシック" panose="020B0400000000000000" pitchFamily="50" charset="-128"/>
              <a:ea typeface="游ゴシック" panose="020B0400000000000000" pitchFamily="50" charset="-128"/>
            </a:endParaRPr>
          </a:p>
          <a:p>
            <a:pPr>
              <a:buNone/>
            </a:pPr>
            <a:r>
              <a:rPr lang="en-US" altLang="ja-JP" sz="700" dirty="0">
                <a:latin typeface="游ゴシック" panose="020B0400000000000000" pitchFamily="50" charset="-128"/>
                <a:ea typeface="游ゴシック" panose="020B0400000000000000" pitchFamily="50" charset="-128"/>
              </a:rPr>
              <a:t>This composition allows the robot to constantly monitor its surroundings with a single camera, and to acquire and process information such as the position of the goal and the direction of the center of the court in real time. With fewer sensors than before, enables a wider and more efficient recognition of the environment, contributing greatly to posture control and line control that always faces in the direction of the goal.</a:t>
            </a:r>
            <a:endParaRPr kumimoji="1" lang="en-US" altLang="ja-JP" sz="3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9F36F88F-1AEB-196A-740D-2C8AAC6A6DB3}"/>
              </a:ext>
            </a:extLst>
          </p:cNvPr>
          <p:cNvSpPr txBox="1"/>
          <p:nvPr/>
        </p:nvSpPr>
        <p:spPr>
          <a:xfrm>
            <a:off x="9054602" y="14315440"/>
            <a:ext cx="1432304"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Before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F080498A-1768-90B1-3691-B4B63102FC75}"/>
              </a:ext>
            </a:extLst>
          </p:cNvPr>
          <p:cNvSpPr txBox="1"/>
          <p:nvPr/>
        </p:nvSpPr>
        <p:spPr>
          <a:xfrm>
            <a:off x="10794537" y="14315521"/>
            <a:ext cx="1298403" cy="400110"/>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After introduction </a:t>
            </a:r>
          </a:p>
          <a:p>
            <a:r>
              <a:rPr kumimoji="1" lang="en-US" altLang="ja-JP" sz="1000" b="1" dirty="0">
                <a:latin typeface="游ゴシック" panose="020B0400000000000000" pitchFamily="50" charset="-128"/>
                <a:ea typeface="游ゴシック" panose="020B0400000000000000" pitchFamily="50" charset="-128"/>
              </a:rPr>
              <a:t>Of</a:t>
            </a:r>
            <a:r>
              <a:rPr kumimoji="1" lang="ja-JP" altLang="en-US" sz="1000" b="1" dirty="0">
                <a:latin typeface="游ゴシック" panose="020B0400000000000000" pitchFamily="50" charset="-128"/>
                <a:ea typeface="游ゴシック" panose="020B0400000000000000" pitchFamily="50" charset="-128"/>
              </a:rPr>
              <a:t> </a:t>
            </a:r>
            <a:r>
              <a:rPr kumimoji="1" lang="en-US" altLang="ja-JP" sz="1000" b="1" dirty="0">
                <a:latin typeface="游ゴシック" panose="020B0400000000000000" pitchFamily="50" charset="-128"/>
                <a:ea typeface="游ゴシック" panose="020B0400000000000000" pitchFamily="50" charset="-128"/>
              </a:rPr>
              <a:t>multiplexer</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0E1D7F1A-7913-F02E-EF3A-CA6DDA498965}"/>
              </a:ext>
            </a:extLst>
          </p:cNvPr>
          <p:cNvSpPr txBox="1"/>
          <p:nvPr/>
        </p:nvSpPr>
        <p:spPr>
          <a:xfrm>
            <a:off x="10784127" y="15922945"/>
            <a:ext cx="1175075" cy="246221"/>
          </a:xfrm>
          <a:prstGeom prst="rect">
            <a:avLst/>
          </a:prstGeom>
          <a:noFill/>
        </p:spPr>
        <p:txBody>
          <a:bodyPr wrap="square" rtlCol="0">
            <a:spAutoFit/>
          </a:bodyPr>
          <a:lstStyle/>
          <a:p>
            <a:r>
              <a:rPr kumimoji="1" lang="en-US" altLang="ja-JP" sz="1000" b="1" dirty="0">
                <a:latin typeface="游ゴシック" panose="020B0400000000000000" pitchFamily="50" charset="-128"/>
                <a:ea typeface="游ゴシック" panose="020B0400000000000000" pitchFamily="50" charset="-128"/>
              </a:rPr>
              <a:t>Wired to curve</a:t>
            </a:r>
            <a:endParaRPr kumimoji="1" lang="ja-JP" altLang="en-US" sz="1000" b="1" dirty="0">
              <a:latin typeface="游ゴシック" panose="020B0400000000000000" pitchFamily="50" charset="-128"/>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681F6010-AEEB-6139-0081-1725AC4D3AD7}"/>
              </a:ext>
            </a:extLst>
          </p:cNvPr>
          <p:cNvSpPr txBox="1"/>
          <p:nvPr/>
        </p:nvSpPr>
        <p:spPr>
          <a:xfrm>
            <a:off x="12910163" y="16306803"/>
            <a:ext cx="166584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Old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5DCB1A1E-F11B-4A22-397E-B8ABD4FFEB61}"/>
              </a:ext>
            </a:extLst>
          </p:cNvPr>
          <p:cNvSpPr txBox="1"/>
          <p:nvPr/>
        </p:nvSpPr>
        <p:spPr>
          <a:xfrm>
            <a:off x="16076560" y="16340677"/>
            <a:ext cx="1762021"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New capture zone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4" name="図 2283">
            <a:extLst>
              <a:ext uri="{FF2B5EF4-FFF2-40B4-BE49-F238E27FC236}">
                <a16:creationId xmlns:a16="http://schemas.microsoft.com/office/drawing/2014/main" id="{5472CA6A-A1F7-B9FE-8882-5D96E8F664C0}"/>
              </a:ext>
            </a:extLst>
          </p:cNvPr>
          <p:cNvPicPr>
            <a:picLocks noChangeAspect="1"/>
          </p:cNvPicPr>
          <p:nvPr/>
        </p:nvPicPr>
        <p:blipFill>
          <a:blip r:embed="rId68"/>
          <a:stretch>
            <a:fillRect/>
          </a:stretch>
        </p:blipFill>
        <p:spPr>
          <a:xfrm>
            <a:off x="15723069" y="18316900"/>
            <a:ext cx="1733219" cy="1694845"/>
          </a:xfrm>
          <a:prstGeom prst="rect">
            <a:avLst/>
          </a:prstGeom>
        </p:spPr>
      </p:pic>
      <p:pic>
        <p:nvPicPr>
          <p:cNvPr id="2285" name="図 2284">
            <a:extLst>
              <a:ext uri="{FF2B5EF4-FFF2-40B4-BE49-F238E27FC236}">
                <a16:creationId xmlns:a16="http://schemas.microsoft.com/office/drawing/2014/main" id="{91FA1CE9-954A-A62C-E1E0-08340B6C4D5B}"/>
              </a:ext>
            </a:extLst>
          </p:cNvPr>
          <p:cNvPicPr>
            <a:picLocks noChangeAspect="1"/>
          </p:cNvPicPr>
          <p:nvPr/>
        </p:nvPicPr>
        <p:blipFill>
          <a:blip r:embed="rId69"/>
          <a:stretch>
            <a:fillRect/>
          </a:stretch>
        </p:blipFill>
        <p:spPr>
          <a:xfrm>
            <a:off x="13192730" y="18430083"/>
            <a:ext cx="1821820" cy="1627874"/>
          </a:xfrm>
          <a:prstGeom prst="rect">
            <a:avLst/>
          </a:prstGeom>
        </p:spPr>
      </p:pic>
      <p:sp>
        <p:nvSpPr>
          <p:cNvPr id="2286" name="矢印: 右 2285">
            <a:extLst>
              <a:ext uri="{FF2B5EF4-FFF2-40B4-BE49-F238E27FC236}">
                <a16:creationId xmlns:a16="http://schemas.microsoft.com/office/drawing/2014/main" id="{9F94AAE2-36BE-00C8-00BE-54FF1CAD404E}"/>
              </a:ext>
            </a:extLst>
          </p:cNvPr>
          <p:cNvSpPr/>
          <p:nvPr/>
        </p:nvSpPr>
        <p:spPr>
          <a:xfrm>
            <a:off x="15061406" y="18897503"/>
            <a:ext cx="394494" cy="533640"/>
          </a:xfrm>
          <a:prstGeom prst="rightArrow">
            <a:avLst/>
          </a:prstGeom>
          <a:solidFill>
            <a:srgbClr val="FFFF00"/>
          </a:solidFill>
          <a:ln>
            <a:solidFill>
              <a:srgbClr val="15A7C7"/>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sp>
        <p:nvSpPr>
          <p:cNvPr id="2287" name="テキスト ボックス 1152">
            <a:extLst>
              <a:ext uri="{FF2B5EF4-FFF2-40B4-BE49-F238E27FC236}">
                <a16:creationId xmlns:a16="http://schemas.microsoft.com/office/drawing/2014/main" id="{9E14E1F1-29AE-E828-B16F-C13DBA61908F}"/>
              </a:ext>
            </a:extLst>
          </p:cNvPr>
          <p:cNvSpPr txBox="1"/>
          <p:nvPr/>
        </p:nvSpPr>
        <p:spPr>
          <a:xfrm>
            <a:off x="15598906"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This season's frame </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sp>
        <p:nvSpPr>
          <p:cNvPr id="2288" name="テキスト ボックス 1152">
            <a:extLst>
              <a:ext uri="{FF2B5EF4-FFF2-40B4-BE49-F238E27FC236}">
                <a16:creationId xmlns:a16="http://schemas.microsoft.com/office/drawing/2014/main" id="{909909B2-D98D-0BD5-BDFF-1BD9A251DE9C}"/>
              </a:ext>
            </a:extLst>
          </p:cNvPr>
          <p:cNvSpPr txBox="1"/>
          <p:nvPr/>
        </p:nvSpPr>
        <p:spPr>
          <a:xfrm>
            <a:off x="13152767" y="20033181"/>
            <a:ext cx="1984839"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b="1" dirty="0">
                <a:solidFill>
                  <a:schemeClr val="tx1"/>
                </a:solidFill>
                <a:latin typeface="游ゴシック" panose="020B0400000000000000" pitchFamily="50" charset="-128"/>
                <a:ea typeface="游ゴシック" panose="020B0400000000000000" pitchFamily="50" charset="-128"/>
              </a:rPr>
              <a:t>Last season's frame</a:t>
            </a:r>
            <a:endParaRPr kumimoji="1" lang="ja-JP" altLang="en-US" b="1" dirty="0">
              <a:solidFill>
                <a:schemeClr val="tx1"/>
              </a:solidFill>
              <a:latin typeface="游ゴシック" panose="020B0400000000000000" pitchFamily="50" charset="-128"/>
              <a:ea typeface="游ゴシック" panose="020B0400000000000000" pitchFamily="50" charset="-128"/>
            </a:endParaRPr>
          </a:p>
        </p:txBody>
      </p:sp>
      <p:pic>
        <p:nvPicPr>
          <p:cNvPr id="2289" name="図 2288">
            <a:extLst>
              <a:ext uri="{FF2B5EF4-FFF2-40B4-BE49-F238E27FC236}">
                <a16:creationId xmlns:a16="http://schemas.microsoft.com/office/drawing/2014/main" id="{92CD35E0-87E7-9B7E-21E0-0DF5B67EBFAE}"/>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936775" y="19775389"/>
            <a:ext cx="345292" cy="341562"/>
          </a:xfrm>
          <a:prstGeom prst="rect">
            <a:avLst/>
          </a:prstGeom>
        </p:spPr>
      </p:pic>
      <p:graphicFrame>
        <p:nvGraphicFramePr>
          <p:cNvPr id="42" name="グラフ 41">
            <a:extLst>
              <a:ext uri="{FF2B5EF4-FFF2-40B4-BE49-F238E27FC236}">
                <a16:creationId xmlns:a16="http://schemas.microsoft.com/office/drawing/2014/main" id="{EE18EA81-58B4-BC1A-BECB-691727313CA9}"/>
              </a:ext>
            </a:extLst>
          </p:cNvPr>
          <p:cNvGraphicFramePr>
            <a:graphicFrameLocks/>
          </p:cNvGraphicFramePr>
          <p:nvPr>
            <p:extLst>
              <p:ext uri="{D42A27DB-BD31-4B8C-83A1-F6EECF244321}">
                <p14:modId xmlns:p14="http://schemas.microsoft.com/office/powerpoint/2010/main" val="32483604"/>
              </p:ext>
            </p:extLst>
          </p:nvPr>
        </p:nvGraphicFramePr>
        <p:xfrm>
          <a:off x="18783556" y="13112879"/>
          <a:ext cx="5188964" cy="2538601"/>
        </p:xfrm>
        <a:graphic>
          <a:graphicData uri="http://schemas.openxmlformats.org/drawingml/2006/chart">
            <c:chart xmlns:c="http://schemas.openxmlformats.org/drawingml/2006/chart" xmlns:r="http://schemas.openxmlformats.org/officeDocument/2006/relationships" r:id="rId70"/>
          </a:graphicData>
        </a:graphic>
      </p:graphicFrame>
      <p:sp>
        <p:nvSpPr>
          <p:cNvPr id="2242" name="テキスト ボックス 2241">
            <a:extLst>
              <a:ext uri="{FF2B5EF4-FFF2-40B4-BE49-F238E27FC236}">
                <a16:creationId xmlns:a16="http://schemas.microsoft.com/office/drawing/2014/main" id="{ADA9B675-9080-5F78-E103-D24098D1212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399162F0-9E05-F4ED-D35F-2A69121C0E47}"/>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D74701B5-FFC6-032C-327D-7D8E6189588B}"/>
              </a:ext>
            </a:extLst>
          </p:cNvPr>
          <p:cNvGraphicFramePr>
            <a:graphicFrameLocks/>
          </p:cNvGraphicFramePr>
          <p:nvPr>
            <p:extLst>
              <p:ext uri="{D42A27DB-BD31-4B8C-83A1-F6EECF244321}">
                <p14:modId xmlns:p14="http://schemas.microsoft.com/office/powerpoint/2010/main" val="2015528711"/>
              </p:ext>
            </p:extLst>
          </p:nvPr>
        </p:nvGraphicFramePr>
        <p:xfrm>
          <a:off x="24697074" y="6604484"/>
          <a:ext cx="5249700" cy="2533955"/>
        </p:xfrm>
        <a:graphic>
          <a:graphicData uri="http://schemas.openxmlformats.org/drawingml/2006/chart">
            <c:chart xmlns:c="http://schemas.openxmlformats.org/drawingml/2006/chart" xmlns:r="http://schemas.openxmlformats.org/officeDocument/2006/relationships" r:id="rId71"/>
          </a:graphicData>
        </a:graphic>
      </p:graphicFrame>
      <p:sp>
        <p:nvSpPr>
          <p:cNvPr id="2246" name="テキスト ボックス 2245">
            <a:extLst>
              <a:ext uri="{FF2B5EF4-FFF2-40B4-BE49-F238E27FC236}">
                <a16:creationId xmlns:a16="http://schemas.microsoft.com/office/drawing/2014/main" id="{DD6DC8D5-7013-F83F-41AE-1EAB16E7E882}"/>
              </a:ext>
            </a:extLst>
          </p:cNvPr>
          <p:cNvSpPr txBox="1"/>
          <p:nvPr/>
        </p:nvSpPr>
        <p:spPr>
          <a:xfrm>
            <a:off x="25007271" y="679581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85BAF4E6-4494-935C-4066-023D08E5634D}"/>
              </a:ext>
            </a:extLst>
          </p:cNvPr>
          <p:cNvSpPr txBox="1"/>
          <p:nvPr/>
        </p:nvSpPr>
        <p:spPr>
          <a:xfrm>
            <a:off x="29064708" y="869122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4425556A-7F67-87DC-A441-5370A892478C}"/>
              </a:ext>
            </a:extLst>
          </p:cNvPr>
          <p:cNvGraphicFramePr>
            <a:graphicFrameLocks/>
          </p:cNvGraphicFramePr>
          <p:nvPr>
            <p:extLst>
              <p:ext uri="{D42A27DB-BD31-4B8C-83A1-F6EECF244321}">
                <p14:modId xmlns:p14="http://schemas.microsoft.com/office/powerpoint/2010/main" val="226901498"/>
              </p:ext>
            </p:extLst>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72"/>
          </a:graphicData>
        </a:graphic>
      </p:graphicFrame>
      <p:sp>
        <p:nvSpPr>
          <p:cNvPr id="2249" name="テキスト ボックス 2248">
            <a:extLst>
              <a:ext uri="{FF2B5EF4-FFF2-40B4-BE49-F238E27FC236}">
                <a16:creationId xmlns:a16="http://schemas.microsoft.com/office/drawing/2014/main" id="{4B560147-5AD7-1452-3FDF-D43A3B0BBADA}"/>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1CE31057-CBE2-3668-A86E-C29D67E0CE0F}"/>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34A2BDF-EDE3-39AD-E7C7-9BA1DA922364}"/>
              </a:ext>
            </a:extLst>
          </p:cNvPr>
          <p:cNvSpPr txBox="1"/>
          <p:nvPr/>
        </p:nvSpPr>
        <p:spPr>
          <a:xfrm>
            <a:off x="24546284" y="1589866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419C22F0-938B-25E6-797D-F2809EA07B87}"/>
              </a:ext>
            </a:extLst>
          </p:cNvPr>
          <p:cNvSpPr txBox="1"/>
          <p:nvPr/>
        </p:nvSpPr>
        <p:spPr>
          <a:xfrm>
            <a:off x="24564101" y="16333281"/>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D6FC0ECD-8042-2C82-8423-8AD051B5EC0E}"/>
              </a:ext>
            </a:extLst>
          </p:cNvPr>
          <p:cNvSpPr txBox="1"/>
          <p:nvPr/>
        </p:nvSpPr>
        <p:spPr>
          <a:xfrm>
            <a:off x="24546284" y="1925648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2E957A26-6834-D2FE-7E94-A6FF0C913125}"/>
              </a:ext>
            </a:extLst>
          </p:cNvPr>
          <p:cNvSpPr txBox="1"/>
          <p:nvPr/>
        </p:nvSpPr>
        <p:spPr>
          <a:xfrm>
            <a:off x="25112735" y="1692317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9C85C25F-70C3-781E-CB21-9C6DFCD44543}"/>
              </a:ext>
            </a:extLst>
          </p:cNvPr>
          <p:cNvSpPr txBox="1"/>
          <p:nvPr/>
        </p:nvSpPr>
        <p:spPr>
          <a:xfrm>
            <a:off x="27693250" y="1692488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E2C90B3E-25B5-DCCD-D8C9-F905090ED116}"/>
              </a:ext>
            </a:extLst>
          </p:cNvPr>
          <p:cNvSpPr txBox="1"/>
          <p:nvPr/>
        </p:nvSpPr>
        <p:spPr>
          <a:xfrm>
            <a:off x="24546284" y="1904593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A9BE9845-A947-A74E-8954-C472F050036F}"/>
              </a:ext>
            </a:extLst>
          </p:cNvPr>
          <p:cNvSpPr txBox="1"/>
          <p:nvPr/>
        </p:nvSpPr>
        <p:spPr>
          <a:xfrm>
            <a:off x="27677226" y="1905831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91C2F39-0EF4-9CD0-D9EB-1E134076741A}"/>
              </a:ext>
            </a:extLst>
          </p:cNvPr>
          <p:cNvGraphicFramePr>
            <a:graphicFrameLocks/>
          </p:cNvGraphicFramePr>
          <p:nvPr>
            <p:extLst>
              <p:ext uri="{D42A27DB-BD31-4B8C-83A1-F6EECF244321}">
                <p14:modId xmlns:p14="http://schemas.microsoft.com/office/powerpoint/2010/main" val="915747285"/>
              </p:ext>
            </p:extLst>
          </p:nvPr>
        </p:nvGraphicFramePr>
        <p:xfrm>
          <a:off x="24632403" y="17121179"/>
          <a:ext cx="3091697" cy="1943100"/>
        </p:xfrm>
        <a:graphic>
          <a:graphicData uri="http://schemas.openxmlformats.org/drawingml/2006/chart">
            <c:chart xmlns:c="http://schemas.openxmlformats.org/drawingml/2006/chart" xmlns:r="http://schemas.openxmlformats.org/officeDocument/2006/relationships" r:id="rId73"/>
          </a:graphicData>
        </a:graphic>
      </p:graphicFrame>
      <p:graphicFrame>
        <p:nvGraphicFramePr>
          <p:cNvPr id="71" name="グラフ 70">
            <a:extLst>
              <a:ext uri="{FF2B5EF4-FFF2-40B4-BE49-F238E27FC236}">
                <a16:creationId xmlns:a16="http://schemas.microsoft.com/office/drawing/2014/main" id="{2D0E015F-7991-B1DB-21C8-F363D8FED051}"/>
              </a:ext>
            </a:extLst>
          </p:cNvPr>
          <p:cNvGraphicFramePr>
            <a:graphicFrameLocks/>
          </p:cNvGraphicFramePr>
          <p:nvPr>
            <p:extLst>
              <p:ext uri="{D42A27DB-BD31-4B8C-83A1-F6EECF244321}">
                <p14:modId xmlns:p14="http://schemas.microsoft.com/office/powerpoint/2010/main" val="852269149"/>
              </p:ext>
            </p:extLst>
          </p:nvPr>
        </p:nvGraphicFramePr>
        <p:xfrm>
          <a:off x="27762200" y="17118813"/>
          <a:ext cx="2446338" cy="1945476"/>
        </p:xfrm>
        <a:graphic>
          <a:graphicData uri="http://schemas.openxmlformats.org/drawingml/2006/chart">
            <c:chart xmlns:c="http://schemas.openxmlformats.org/drawingml/2006/chart" xmlns:r="http://schemas.openxmlformats.org/officeDocument/2006/relationships" r:id="rId74"/>
          </a:graphicData>
        </a:graphic>
      </p:graphicFrame>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36112</TotalTime>
  <Words>4659</Words>
  <Application>Microsoft Office PowerPoint</Application>
  <PresentationFormat>ユーザー設定</PresentationFormat>
  <Paragraphs>429</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Cascadia Code</vt:lpstr>
      <vt:lpstr>メイリオ</vt:lpstr>
      <vt:lpstr>Roboto Black</vt:lpstr>
      <vt:lpstr>Arial</vt:lpstr>
      <vt:lpstr>Arial Narrow Bold</vt:lpstr>
      <vt:lpstr>Roboto Condensed</vt:lpstr>
      <vt:lpstr>游ゴシック</vt:lpstr>
      <vt:lpstr>Bahnschrift SemiCondensed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75</cp:revision>
  <cp:lastPrinted>2025-06-22T01:51:05Z</cp:lastPrinted>
  <dcterms:modified xsi:type="dcterms:W3CDTF">2025-07-02T08:47:41Z</dcterms:modified>
</cp:coreProperties>
</file>